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9" r:id="rId2"/>
    <p:sldId id="260" r:id="rId3"/>
    <p:sldId id="261" r:id="rId4"/>
    <p:sldId id="262" r:id="rId5"/>
    <p:sldId id="265" r:id="rId6"/>
    <p:sldId id="263"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9" r:id="rId20"/>
    <p:sldId id="280" r:id="rId21"/>
    <p:sldId id="281" r:id="rId22"/>
    <p:sldId id="283" r:id="rId23"/>
    <p:sldId id="282" r:id="rId24"/>
    <p:sldId id="278" r:id="rId25"/>
    <p:sldId id="284"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F152E-C67C-4521-855D-C6F38E4C419B}" type="datetimeFigureOut">
              <a:rPr lang="nl-NL" smtClean="0"/>
              <a:t>24-3-2020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CE568-8C25-4669-9150-9E504BB99764}" type="slidenum">
              <a:rPr lang="nl-NL" smtClean="0"/>
              <a:t>‹nr.›</a:t>
            </a:fld>
            <a:endParaRPr lang="nl-NL"/>
          </a:p>
        </p:txBody>
      </p:sp>
    </p:spTree>
    <p:extLst>
      <p:ext uri="{BB962C8B-B14F-4D97-AF65-F5344CB8AC3E}">
        <p14:creationId xmlns:p14="http://schemas.microsoft.com/office/powerpoint/2010/main" val="3865942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Naast de papieren uitgave is er ook een digitale uitgave. Het digitale boek is overzichtelijk opgebouwd uit losse modules. Daarnaast zijn er flitskaarten om begrippen te oefenen en is er een stapsgewijze determinatieoefening beschikbaar waarmee de onkruidenkennis wordt geoefend.</a:t>
            </a:r>
          </a:p>
        </p:txBody>
      </p:sp>
      <p:sp>
        <p:nvSpPr>
          <p:cNvPr id="4" name="Tijdelijke aanduiding voor dianummer 3"/>
          <p:cNvSpPr>
            <a:spLocks noGrp="1"/>
          </p:cNvSpPr>
          <p:nvPr>
            <p:ph type="sldNum" sz="quarter" idx="5"/>
          </p:nvPr>
        </p:nvSpPr>
        <p:spPr/>
        <p:txBody>
          <a:bodyPr/>
          <a:lstStyle/>
          <a:p>
            <a:fld id="{7AFCE568-8C25-4669-9150-9E504BB99764}" type="slidenum">
              <a:rPr lang="nl-NL" smtClean="0"/>
              <a:t>2</a:t>
            </a:fld>
            <a:endParaRPr lang="nl-NL"/>
          </a:p>
        </p:txBody>
      </p:sp>
    </p:spTree>
    <p:extLst>
      <p:ext uri="{BB962C8B-B14F-4D97-AF65-F5344CB8AC3E}">
        <p14:creationId xmlns:p14="http://schemas.microsoft.com/office/powerpoint/2010/main" val="23108383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524000" y="1795463"/>
            <a:ext cx="9144000" cy="2387600"/>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1524000" y="42751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Tree>
    <p:extLst>
      <p:ext uri="{BB962C8B-B14F-4D97-AF65-F5344CB8AC3E}">
        <p14:creationId xmlns:p14="http://schemas.microsoft.com/office/powerpoint/2010/main" val="37190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324035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solidFill>
                  <a:schemeClr val="accent2">
                    <a:lumMod val="75000"/>
                  </a:schemeClr>
                </a:solidFill>
              </a:defRPr>
            </a:lvl2pPr>
            <a:lvl3pPr>
              <a:defRPr sz="2400">
                <a:solidFill>
                  <a:schemeClr val="accent2">
                    <a:lumMod val="75000"/>
                  </a:schemeClr>
                </a:solidFill>
              </a:defRPr>
            </a:lvl3pPr>
            <a:lvl4pPr>
              <a:defRPr sz="2000">
                <a:solidFill>
                  <a:schemeClr val="accent2">
                    <a:lumMod val="75000"/>
                  </a:schemeClr>
                </a:solidFill>
              </a:defRPr>
            </a:lvl4pPr>
            <a:lvl5pPr>
              <a:defRPr sz="2000">
                <a:solidFill>
                  <a:schemeClr val="accent2">
                    <a:lumMod val="75000"/>
                  </a:schemeClr>
                </a:solidFill>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156112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6AAA7AF4-39F9-40E5-A76E-4D42D499E2A7}" type="datetimeFigureOut">
              <a:rPr lang="nl-NL" smtClean="0"/>
              <a:t>24-3-2020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316496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3708400" y="2247901"/>
            <a:ext cx="8483600" cy="2074862"/>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3708400" y="4414838"/>
            <a:ext cx="8483600" cy="2087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
        <p:nvSpPr>
          <p:cNvPr id="8" name="Tijdelijke aanduiding voor afbeelding 2"/>
          <p:cNvSpPr>
            <a:spLocks noGrp="1"/>
          </p:cNvSpPr>
          <p:nvPr>
            <p:ph type="pic" idx="13"/>
          </p:nvPr>
        </p:nvSpPr>
        <p:spPr>
          <a:xfrm>
            <a:off x="0" y="1741486"/>
            <a:ext cx="3708400" cy="5116513"/>
          </a:xfrm>
        </p:spPr>
        <p:txBody>
          <a:bodyPr anchor="ctr">
            <a:normAutofit/>
          </a:bodyPr>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682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a:xfrm>
            <a:off x="6465277" y="6356350"/>
            <a:ext cx="4114800" cy="365125"/>
          </a:xfrm>
        </p:spPr>
        <p:txBody>
          <a:bodyPr/>
          <a:lstStyle>
            <a:lvl1pPr algn="r">
              <a:defRPr/>
            </a:lvl1pPr>
          </a:lstStyle>
          <a:p>
            <a:endParaRPr lang="nl-NL" dirty="0"/>
          </a:p>
        </p:txBody>
      </p:sp>
      <p:sp>
        <p:nvSpPr>
          <p:cNvPr id="6" name="Tijdelijke aanduiding voor dianummer 5"/>
          <p:cNvSpPr>
            <a:spLocks noGrp="1"/>
          </p:cNvSpPr>
          <p:nvPr>
            <p:ph type="sldNum" sz="quarter" idx="12"/>
          </p:nvPr>
        </p:nvSpPr>
        <p:spPr>
          <a:xfrm>
            <a:off x="838200" y="6356350"/>
            <a:ext cx="2743200" cy="365125"/>
          </a:xfrm>
        </p:spPr>
        <p:txBody>
          <a:bodyPr/>
          <a:lstStyle/>
          <a:p>
            <a:fld id="{7F967CD7-E635-4188-A2E7-278E8CFDF299}" type="slidenum">
              <a:rPr lang="nl-NL" smtClean="0"/>
              <a:t>‹nr.›</a:t>
            </a:fld>
            <a:endParaRPr lang="nl-NL"/>
          </a:p>
        </p:txBody>
      </p:sp>
      <p:cxnSp>
        <p:nvCxnSpPr>
          <p:cNvPr id="7" name="Rechte verbindingslijn 6"/>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046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381000" y="3213101"/>
            <a:ext cx="11404600" cy="1349374"/>
          </a:xfrm>
        </p:spPr>
        <p:txBody>
          <a:bodyPr anchor="b"/>
          <a:lstStyle>
            <a:lvl1pPr>
              <a:defRPr sz="6000"/>
            </a:lvl1pPr>
          </a:lstStyle>
          <a:p>
            <a:r>
              <a:rPr lang="nl-NL"/>
              <a:t>Klik om stijl te bewerken</a:t>
            </a:r>
            <a:endParaRPr lang="nl-NL" dirty="0"/>
          </a:p>
        </p:txBody>
      </p:sp>
      <p:sp>
        <p:nvSpPr>
          <p:cNvPr id="3" name="Tijdelijke aanduiding voor tekst 2"/>
          <p:cNvSpPr>
            <a:spLocks noGrp="1"/>
          </p:cNvSpPr>
          <p:nvPr>
            <p:ph type="body" idx="1"/>
          </p:nvPr>
        </p:nvSpPr>
        <p:spPr>
          <a:xfrm>
            <a:off x="381000" y="4589463"/>
            <a:ext cx="11404600" cy="1500187"/>
          </a:xfrm>
        </p:spPr>
        <p:txBody>
          <a:bodyPr/>
          <a:lstStyle>
            <a:lvl1pPr marL="0" indent="0">
              <a:buNone/>
              <a:defRPr sz="240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967CD7-E635-4188-A2E7-278E8CFDF299}" type="slidenum">
              <a:rPr lang="nl-NL" smtClean="0"/>
              <a:t>‹nr.›</a:t>
            </a:fld>
            <a:endParaRPr lang="nl-NL"/>
          </a:p>
        </p:txBody>
      </p:sp>
      <p:sp>
        <p:nvSpPr>
          <p:cNvPr id="7" name="Tijdelijke aanduiding voor afbeelding 2"/>
          <p:cNvSpPr>
            <a:spLocks noGrp="1"/>
          </p:cNvSpPr>
          <p:nvPr>
            <p:ph type="pic" idx="13"/>
          </p:nvPr>
        </p:nvSpPr>
        <p:spPr>
          <a:xfrm>
            <a:off x="0" y="1"/>
            <a:ext cx="12192000" cy="321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8253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1825625"/>
            <a:ext cx="56515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cxnSp>
        <p:nvCxnSpPr>
          <p:cNvPr id="8" name="Rechte verbindingslijn 7"/>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2006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4" name="Tijdelijke aanduiding voor inhoud 3"/>
          <p:cNvSpPr>
            <a:spLocks noGrp="1"/>
          </p:cNvSpPr>
          <p:nvPr>
            <p:ph sz="half" idx="2"/>
          </p:nvPr>
        </p:nvSpPr>
        <p:spPr>
          <a:xfrm>
            <a:off x="6172200" y="1825625"/>
            <a:ext cx="56515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381000" y="4419600"/>
            <a:ext cx="56388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381000" y="3898900"/>
            <a:ext cx="56388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tekst 3"/>
          <p:cNvSpPr>
            <a:spLocks noGrp="1"/>
          </p:cNvSpPr>
          <p:nvPr>
            <p:ph type="body" sz="half" idx="15"/>
          </p:nvPr>
        </p:nvSpPr>
        <p:spPr>
          <a:xfrm>
            <a:off x="6173788" y="4419600"/>
            <a:ext cx="5649912"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1" name="Tijdelijke aanduiding voor tekst 3"/>
          <p:cNvSpPr>
            <a:spLocks noGrp="1"/>
          </p:cNvSpPr>
          <p:nvPr>
            <p:ph type="body" sz="half" idx="16"/>
          </p:nvPr>
        </p:nvSpPr>
        <p:spPr>
          <a:xfrm>
            <a:off x="6173788" y="3898900"/>
            <a:ext cx="5649912"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12" name="Rechte verbindingslijn 11"/>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3748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dri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064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4064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4064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8" name="Tijdelijke aanduiding voor inhoud 2"/>
          <p:cNvSpPr>
            <a:spLocks noGrp="1"/>
          </p:cNvSpPr>
          <p:nvPr>
            <p:ph sz="half" idx="15"/>
          </p:nvPr>
        </p:nvSpPr>
        <p:spPr>
          <a:xfrm>
            <a:off x="82677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19" name="Tijdelijke aanduiding voor tekst 3"/>
          <p:cNvSpPr>
            <a:spLocks noGrp="1"/>
          </p:cNvSpPr>
          <p:nvPr>
            <p:ph type="body" sz="half" idx="16"/>
          </p:nvPr>
        </p:nvSpPr>
        <p:spPr>
          <a:xfrm>
            <a:off x="82677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0" name="Tijdelijke aanduiding voor tekst 3"/>
          <p:cNvSpPr>
            <a:spLocks noGrp="1"/>
          </p:cNvSpPr>
          <p:nvPr>
            <p:ph type="body" sz="half" idx="17"/>
          </p:nvPr>
        </p:nvSpPr>
        <p:spPr>
          <a:xfrm>
            <a:off x="82677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1" name="Tijdelijke aanduiding voor inhoud 2"/>
          <p:cNvSpPr>
            <a:spLocks noGrp="1"/>
          </p:cNvSpPr>
          <p:nvPr>
            <p:ph sz="half" idx="18"/>
          </p:nvPr>
        </p:nvSpPr>
        <p:spPr>
          <a:xfrm>
            <a:off x="43688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22" name="Tijdelijke aanduiding voor tekst 3"/>
          <p:cNvSpPr>
            <a:spLocks noGrp="1"/>
          </p:cNvSpPr>
          <p:nvPr>
            <p:ph type="body" sz="half" idx="19"/>
          </p:nvPr>
        </p:nvSpPr>
        <p:spPr>
          <a:xfrm>
            <a:off x="43688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3" name="Tijdelijke aanduiding voor tekst 3"/>
          <p:cNvSpPr>
            <a:spLocks noGrp="1"/>
          </p:cNvSpPr>
          <p:nvPr>
            <p:ph type="body" sz="half" idx="20"/>
          </p:nvPr>
        </p:nvSpPr>
        <p:spPr>
          <a:xfrm>
            <a:off x="43688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24" name="Rechte verbindingslijn 23"/>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7072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1000" y="365125"/>
            <a:ext cx="11455400" cy="1325563"/>
          </a:xfrm>
        </p:spPr>
        <p:txBody>
          <a:bodyPr/>
          <a:lstStyle/>
          <a:p>
            <a:r>
              <a:rPr lang="nl-NL"/>
              <a:t>Klik om stijl te bewerken</a:t>
            </a:r>
            <a:endParaRPr lang="nl-NL" dirty="0"/>
          </a:p>
        </p:txBody>
      </p:sp>
      <p:sp>
        <p:nvSpPr>
          <p:cNvPr id="3" name="Tijdelijke aanduiding voor tekst 2"/>
          <p:cNvSpPr>
            <a:spLocks noGrp="1"/>
          </p:cNvSpPr>
          <p:nvPr>
            <p:ph type="body" idx="1"/>
          </p:nvPr>
        </p:nvSpPr>
        <p:spPr>
          <a:xfrm>
            <a:off x="381000" y="1681163"/>
            <a:ext cx="5616575"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381000" y="2505075"/>
            <a:ext cx="5616575" cy="368458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72200" y="1681163"/>
            <a:ext cx="566420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664200" cy="368458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F967CD7-E635-4188-A2E7-278E8CFDF299}" type="slidenum">
              <a:rPr lang="nl-NL" smtClean="0"/>
              <a:t>‹nr.›</a:t>
            </a:fld>
            <a:endParaRPr lang="nl-NL"/>
          </a:p>
        </p:txBody>
      </p:sp>
      <p:cxnSp>
        <p:nvCxnSpPr>
          <p:cNvPr id="10" name="Rechte verbindingslijn 9"/>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1366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237321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81000" y="174625"/>
            <a:ext cx="114427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381000" y="1500188"/>
            <a:ext cx="11442700" cy="4676775"/>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6788150" y="6356350"/>
            <a:ext cx="4526280" cy="365125"/>
          </a:xfrm>
          <a:prstGeom prst="rect">
            <a:avLst/>
          </a:prstGeom>
        </p:spPr>
        <p:txBody>
          <a:bodyPr vert="horz" lIns="91440" tIns="45720" rIns="91440" bIns="45720" rtlCol="0" anchor="ctr"/>
          <a:lstStyle>
            <a:lvl1pPr algn="r">
              <a:defRPr sz="1200">
                <a:solidFill>
                  <a:schemeClr val="accent5"/>
                </a:solidFill>
              </a:defRPr>
            </a:lvl1pPr>
          </a:lstStyle>
          <a:p>
            <a:endParaRPr lang="nl-NL" dirty="0"/>
          </a:p>
        </p:txBody>
      </p:sp>
      <p:sp>
        <p:nvSpPr>
          <p:cNvPr id="6" name="Tijdelijke aanduiding voor dianummer 5"/>
          <p:cNvSpPr>
            <a:spLocks noGrp="1"/>
          </p:cNvSpPr>
          <p:nvPr>
            <p:ph type="sldNum" sz="quarter" idx="4"/>
          </p:nvPr>
        </p:nvSpPr>
        <p:spPr>
          <a:xfrm>
            <a:off x="381000" y="6343650"/>
            <a:ext cx="3474720" cy="365125"/>
          </a:xfrm>
          <a:prstGeom prst="rect">
            <a:avLst/>
          </a:prstGeom>
        </p:spPr>
        <p:txBody>
          <a:bodyPr vert="horz" lIns="91440" tIns="45720" rIns="91440" bIns="45720" rtlCol="0" anchor="ctr"/>
          <a:lstStyle>
            <a:lvl1pPr algn="l">
              <a:defRPr sz="1200">
                <a:solidFill>
                  <a:schemeClr val="accent5"/>
                </a:solidFill>
              </a:defRPr>
            </a:lvl1pPr>
          </a:lstStyle>
          <a:p>
            <a:fld id="{7F967CD7-E635-4188-A2E7-278E8CFDF299}" type="slidenum">
              <a:rPr lang="nl-NL" smtClean="0"/>
              <a:pPr/>
              <a:t>‹nr.›</a:t>
            </a:fld>
            <a:endParaRPr lang="nl-NL" dirty="0"/>
          </a:p>
        </p:txBody>
      </p:sp>
    </p:spTree>
    <p:extLst>
      <p:ext uri="{BB962C8B-B14F-4D97-AF65-F5344CB8AC3E}">
        <p14:creationId xmlns:p14="http://schemas.microsoft.com/office/powerpoint/2010/main" val="15189438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60" r:id="rId6"/>
    <p:sldLayoutId id="2147483661"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44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toolboxwater.n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zQol1V9sqCk"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eeldenbankgewasbescherming.n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Uitvoeren gewasbescherming</a:t>
            </a:r>
          </a:p>
        </p:txBody>
      </p:sp>
      <p:sp>
        <p:nvSpPr>
          <p:cNvPr id="3" name="Tijdelijke aanduiding voor tekst 2"/>
          <p:cNvSpPr>
            <a:spLocks noGrp="1"/>
          </p:cNvSpPr>
          <p:nvPr>
            <p:ph type="body" idx="1"/>
          </p:nvPr>
        </p:nvSpPr>
        <p:spPr/>
        <p:txBody>
          <a:bodyPr/>
          <a:lstStyle/>
          <a:p>
            <a:r>
              <a:rPr lang="nl-NL" dirty="0"/>
              <a:t>Op basis van Cursusboek Uitvoeren gewasbescherming Versie 2020</a:t>
            </a:r>
            <a:r>
              <a:rPr lang="nl-NL"/>
              <a:t>, Hoofdstuk 1</a:t>
            </a:r>
            <a:endParaRPr lang="nl-NL" dirty="0"/>
          </a:p>
        </p:txBody>
      </p:sp>
      <p:pic>
        <p:nvPicPr>
          <p:cNvPr id="8" name="Tijdelijke aanduiding voor afbeelding 7" descr="Afbeelding met buiten, plant, groen, groot&#10;&#10;Automatisch gegenereerde beschrijving">
            <a:extLst>
              <a:ext uri="{FF2B5EF4-FFF2-40B4-BE49-F238E27FC236}">
                <a16:creationId xmlns:a16="http://schemas.microsoft.com/office/drawing/2014/main" id="{E14F72AA-09E7-481D-BAAE-8A8FD1C21D0B}"/>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t="22586" b="42760"/>
          <a:stretch/>
        </p:blipFill>
        <p:spPr>
          <a:xfrm>
            <a:off x="0" y="0"/>
            <a:ext cx="12192000" cy="3168870"/>
          </a:xfrm>
        </p:spPr>
      </p:pic>
      <p:pic>
        <p:nvPicPr>
          <p:cNvPr id="4" name="Afbeelding 3">
            <a:extLst>
              <a:ext uri="{FF2B5EF4-FFF2-40B4-BE49-F238E27FC236}">
                <a16:creationId xmlns:a16="http://schemas.microsoft.com/office/drawing/2014/main" id="{7DFF3D26-585B-43CD-AB91-AA58E8DC2D25}"/>
              </a:ext>
            </a:extLst>
          </p:cNvPr>
          <p:cNvPicPr>
            <a:picLocks noChangeAspect="1"/>
          </p:cNvPicPr>
          <p:nvPr/>
        </p:nvPicPr>
        <p:blipFill>
          <a:blip r:embed="rId3"/>
          <a:stretch>
            <a:fillRect/>
          </a:stretch>
        </p:blipFill>
        <p:spPr>
          <a:xfrm>
            <a:off x="4525313" y="5233271"/>
            <a:ext cx="3115974" cy="883367"/>
          </a:xfrm>
          <a:prstGeom prst="rect">
            <a:avLst/>
          </a:prstGeom>
        </p:spPr>
      </p:pic>
    </p:spTree>
    <p:extLst>
      <p:ext uri="{BB962C8B-B14F-4D97-AF65-F5344CB8AC3E}">
        <p14:creationId xmlns:p14="http://schemas.microsoft.com/office/powerpoint/2010/main" val="128874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1382D-AAD0-4D04-87F9-2D71A33BF71A}"/>
              </a:ext>
            </a:extLst>
          </p:cNvPr>
          <p:cNvSpPr>
            <a:spLocks noGrp="1"/>
          </p:cNvSpPr>
          <p:nvPr>
            <p:ph type="title"/>
          </p:nvPr>
        </p:nvSpPr>
        <p:spPr>
          <a:xfrm>
            <a:off x="381000" y="174625"/>
            <a:ext cx="11442700" cy="1325563"/>
          </a:xfrm>
        </p:spPr>
        <p:txBody>
          <a:bodyPr anchor="ctr">
            <a:normAutofit/>
          </a:bodyPr>
          <a:lstStyle/>
          <a:p>
            <a:r>
              <a:rPr lang="nl-NL" dirty="0"/>
              <a:t>Afspoeling</a:t>
            </a:r>
          </a:p>
        </p:txBody>
      </p:sp>
      <p:sp>
        <p:nvSpPr>
          <p:cNvPr id="8" name="Content Placeholder 2">
            <a:extLst>
              <a:ext uri="{FF2B5EF4-FFF2-40B4-BE49-F238E27FC236}">
                <a16:creationId xmlns:a16="http://schemas.microsoft.com/office/drawing/2014/main" id="{36A90D74-D6B5-4CBF-8417-129995A4B205}"/>
              </a:ext>
            </a:extLst>
          </p:cNvPr>
          <p:cNvSpPr>
            <a:spLocks noGrp="1"/>
          </p:cNvSpPr>
          <p:nvPr>
            <p:ph sz="half" idx="1"/>
          </p:nvPr>
        </p:nvSpPr>
        <p:spPr>
          <a:xfrm>
            <a:off x="381000" y="1825625"/>
            <a:ext cx="5638800" cy="4351338"/>
          </a:xfrm>
        </p:spPr>
        <p:txBody>
          <a:bodyPr/>
          <a:lstStyle/>
          <a:p>
            <a:pPr marL="0" indent="0">
              <a:buNone/>
            </a:pPr>
            <a:r>
              <a:rPr lang="en-US" dirty="0" err="1"/>
              <a:t>Afspoeling</a:t>
            </a:r>
            <a:r>
              <a:rPr lang="en-US" dirty="0"/>
              <a:t> van het </a:t>
            </a:r>
            <a:r>
              <a:rPr lang="en-US" dirty="0" err="1"/>
              <a:t>perceel</a:t>
            </a:r>
            <a:r>
              <a:rPr lang="en-US" dirty="0"/>
              <a:t> of de </a:t>
            </a:r>
            <a:r>
              <a:rPr lang="en-US" dirty="0" err="1"/>
              <a:t>erfverharding</a:t>
            </a:r>
            <a:endParaRPr lang="en-US" dirty="0"/>
          </a:p>
          <a:p>
            <a:r>
              <a:rPr lang="en-US" dirty="0" err="1"/>
              <a:t>Erfemissie</a:t>
            </a:r>
            <a:endParaRPr lang="en-US" dirty="0"/>
          </a:p>
          <a:p>
            <a:pPr lvl="1"/>
            <a:r>
              <a:rPr lang="en-US" dirty="0" err="1"/>
              <a:t>spuit</a:t>
            </a:r>
            <a:r>
              <a:rPr lang="en-US" dirty="0"/>
              <a:t> </a:t>
            </a:r>
            <a:r>
              <a:rPr lang="en-US" dirty="0" err="1"/>
              <a:t>niet</a:t>
            </a:r>
            <a:r>
              <a:rPr lang="en-US" dirty="0"/>
              <a:t> op </a:t>
            </a:r>
            <a:r>
              <a:rPr lang="en-US" dirty="0" err="1"/>
              <a:t>verhardingen</a:t>
            </a:r>
            <a:endParaRPr lang="en-US" dirty="0"/>
          </a:p>
          <a:p>
            <a:pPr lvl="1"/>
            <a:r>
              <a:rPr lang="en-US" dirty="0" err="1"/>
              <a:t>Blijf</a:t>
            </a:r>
            <a:r>
              <a:rPr lang="en-US" dirty="0"/>
              <a:t> </a:t>
            </a:r>
            <a:r>
              <a:rPr lang="en-US" dirty="0" err="1"/>
              <a:t>weg</a:t>
            </a:r>
            <a:r>
              <a:rPr lang="en-US" dirty="0"/>
              <a:t> van water en </a:t>
            </a:r>
            <a:r>
              <a:rPr lang="en-US" dirty="0" err="1"/>
              <a:t>trottoirkolken</a:t>
            </a:r>
            <a:endParaRPr lang="en-US" dirty="0"/>
          </a:p>
          <a:p>
            <a:pPr lvl="1"/>
            <a:r>
              <a:rPr lang="en-US" dirty="0" err="1"/>
              <a:t>Gebruik</a:t>
            </a:r>
            <a:r>
              <a:rPr lang="en-US" dirty="0"/>
              <a:t> </a:t>
            </a:r>
            <a:r>
              <a:rPr lang="en-US" dirty="0" err="1"/>
              <a:t>onkruidstrijker</a:t>
            </a:r>
            <a:endParaRPr lang="en-US" dirty="0"/>
          </a:p>
          <a:p>
            <a:pPr marL="0" indent="0">
              <a:buNone/>
            </a:pPr>
            <a:endParaRPr lang="en-US" dirty="0"/>
          </a:p>
          <a:p>
            <a:pPr marL="0" indent="0">
              <a:buNone/>
            </a:pPr>
            <a:r>
              <a:rPr lang="en-US" dirty="0" err="1"/>
              <a:t>Gebruik</a:t>
            </a:r>
            <a:r>
              <a:rPr lang="en-US" dirty="0"/>
              <a:t> </a:t>
            </a:r>
            <a:r>
              <a:rPr lang="en-US" dirty="0">
                <a:hlinkClick r:id="rId2"/>
              </a:rPr>
              <a:t>www.toolboxwater.nl</a:t>
            </a:r>
            <a:r>
              <a:rPr lang="en-US" dirty="0"/>
              <a:t> </a:t>
            </a:r>
            <a:r>
              <a:rPr lang="en-US" dirty="0" err="1"/>
              <a:t>voor</a:t>
            </a:r>
            <a:r>
              <a:rPr lang="en-US" dirty="0"/>
              <a:t> tips</a:t>
            </a:r>
          </a:p>
        </p:txBody>
      </p:sp>
      <p:pic>
        <p:nvPicPr>
          <p:cNvPr id="4" name="Tijdelijke aanduiding voor inhoud 3">
            <a:extLst>
              <a:ext uri="{FF2B5EF4-FFF2-40B4-BE49-F238E27FC236}">
                <a16:creationId xmlns:a16="http://schemas.microsoft.com/office/drawing/2014/main" id="{E9DDFB58-C5A9-46C9-B3A6-4E49A0695E76}"/>
              </a:ext>
            </a:extLst>
          </p:cNvPr>
          <p:cNvPicPr>
            <a:picLocks noGrp="1" noChangeAspect="1"/>
          </p:cNvPicPr>
          <p:nvPr>
            <p:ph sz="half" idx="2"/>
          </p:nvPr>
        </p:nvPicPr>
        <p:blipFill>
          <a:blip r:embed="rId3"/>
          <a:stretch>
            <a:fillRect/>
          </a:stretch>
        </p:blipFill>
        <p:spPr>
          <a:xfrm>
            <a:off x="6172200" y="2219159"/>
            <a:ext cx="5651500" cy="3564270"/>
          </a:xfrm>
          <a:prstGeom prst="rect">
            <a:avLst/>
          </a:prstGeom>
        </p:spPr>
      </p:pic>
      <p:sp>
        <p:nvSpPr>
          <p:cNvPr id="5" name="Tekstvak 4">
            <a:extLst>
              <a:ext uri="{FF2B5EF4-FFF2-40B4-BE49-F238E27FC236}">
                <a16:creationId xmlns:a16="http://schemas.microsoft.com/office/drawing/2014/main" id="{D1EA94A3-7E51-4EF1-9965-048C43D758D9}"/>
              </a:ext>
            </a:extLst>
          </p:cNvPr>
          <p:cNvSpPr txBox="1"/>
          <p:nvPr/>
        </p:nvSpPr>
        <p:spPr>
          <a:xfrm>
            <a:off x="6172200" y="5783429"/>
            <a:ext cx="785664" cy="369332"/>
          </a:xfrm>
          <a:prstGeom prst="rect">
            <a:avLst/>
          </a:prstGeom>
          <a:noFill/>
        </p:spPr>
        <p:txBody>
          <a:bodyPr wrap="none" rtlCol="0">
            <a:spAutoFit/>
          </a:bodyPr>
          <a:lstStyle/>
          <a:p>
            <a:r>
              <a:rPr lang="nl-NL"/>
              <a:t>TOPPS</a:t>
            </a:r>
            <a:endParaRPr lang="nl-NL" dirty="0"/>
          </a:p>
        </p:txBody>
      </p:sp>
    </p:spTree>
    <p:extLst>
      <p:ext uri="{BB962C8B-B14F-4D97-AF65-F5344CB8AC3E}">
        <p14:creationId xmlns:p14="http://schemas.microsoft.com/office/powerpoint/2010/main" val="231193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10ED90-6435-4986-9F3A-A06599B07F0B}"/>
              </a:ext>
            </a:extLst>
          </p:cNvPr>
          <p:cNvSpPr>
            <a:spLocks noGrp="1"/>
          </p:cNvSpPr>
          <p:nvPr>
            <p:ph type="title"/>
          </p:nvPr>
        </p:nvSpPr>
        <p:spPr/>
        <p:txBody>
          <a:bodyPr/>
          <a:lstStyle/>
          <a:p>
            <a:r>
              <a:rPr lang="nl-NL" dirty="0"/>
              <a:t>Spuiwater </a:t>
            </a:r>
          </a:p>
        </p:txBody>
      </p:sp>
      <p:pic>
        <p:nvPicPr>
          <p:cNvPr id="5" name="Tijdelijke aanduiding voor inhoud 4">
            <a:extLst>
              <a:ext uri="{FF2B5EF4-FFF2-40B4-BE49-F238E27FC236}">
                <a16:creationId xmlns:a16="http://schemas.microsoft.com/office/drawing/2014/main" id="{17989490-1162-4023-9391-B68646D5BA2C}"/>
              </a:ext>
            </a:extLst>
          </p:cNvPr>
          <p:cNvPicPr>
            <a:picLocks noGrp="1" noChangeAspect="1"/>
          </p:cNvPicPr>
          <p:nvPr>
            <p:ph sz="half" idx="1"/>
          </p:nvPr>
        </p:nvPicPr>
        <p:blipFill>
          <a:blip r:embed="rId2"/>
          <a:stretch>
            <a:fillRect/>
          </a:stretch>
        </p:blipFill>
        <p:spPr>
          <a:xfrm>
            <a:off x="381000" y="1920832"/>
            <a:ext cx="5638800" cy="4160924"/>
          </a:xfrm>
          <a:prstGeom prst="rect">
            <a:avLst/>
          </a:prstGeom>
        </p:spPr>
      </p:pic>
      <p:sp>
        <p:nvSpPr>
          <p:cNvPr id="4" name="Tijdelijke aanduiding voor inhoud 3">
            <a:extLst>
              <a:ext uri="{FF2B5EF4-FFF2-40B4-BE49-F238E27FC236}">
                <a16:creationId xmlns:a16="http://schemas.microsoft.com/office/drawing/2014/main" id="{B8BF8FCB-D91E-40BA-825E-2B01B19364C6}"/>
              </a:ext>
            </a:extLst>
          </p:cNvPr>
          <p:cNvSpPr>
            <a:spLocks noGrp="1"/>
          </p:cNvSpPr>
          <p:nvPr>
            <p:ph sz="half" idx="2"/>
          </p:nvPr>
        </p:nvSpPr>
        <p:spPr/>
        <p:txBody>
          <a:bodyPr/>
          <a:lstStyle/>
          <a:p>
            <a:r>
              <a:rPr lang="nl-NL" dirty="0"/>
              <a:t>Water hergebruiken in de kas</a:t>
            </a:r>
          </a:p>
          <a:p>
            <a:r>
              <a:rPr lang="nl-NL" dirty="0"/>
              <a:t>Condenswater</a:t>
            </a:r>
          </a:p>
          <a:p>
            <a:r>
              <a:rPr lang="nl-NL" dirty="0"/>
              <a:t>Gebruik van middelen</a:t>
            </a:r>
          </a:p>
          <a:p>
            <a:endParaRPr lang="nl-NL" dirty="0"/>
          </a:p>
          <a:p>
            <a:r>
              <a:rPr lang="nl-NL" dirty="0"/>
              <a:t>Bij spuien komt water in het milieu terecht</a:t>
            </a:r>
          </a:p>
          <a:p>
            <a:pPr marL="0" indent="0">
              <a:buNone/>
            </a:pPr>
            <a:r>
              <a:rPr lang="nl-NL" dirty="0">
                <a:sym typeface="Wingdings" panose="05000000000000000000" pitchFamily="2" charset="2"/>
              </a:rPr>
              <a:t> Voor lozing eerst water zuiveren</a:t>
            </a:r>
            <a:endParaRPr lang="nl-NL" dirty="0"/>
          </a:p>
        </p:txBody>
      </p:sp>
    </p:spTree>
    <p:extLst>
      <p:ext uri="{BB962C8B-B14F-4D97-AF65-F5344CB8AC3E}">
        <p14:creationId xmlns:p14="http://schemas.microsoft.com/office/powerpoint/2010/main" val="362513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AD62C1B-9250-4B0C-B73B-BF395D52D791}"/>
              </a:ext>
            </a:extLst>
          </p:cNvPr>
          <p:cNvSpPr>
            <a:spLocks noGrp="1"/>
          </p:cNvSpPr>
          <p:nvPr>
            <p:ph type="title"/>
          </p:nvPr>
        </p:nvSpPr>
        <p:spPr>
          <a:xfrm>
            <a:off x="381000" y="174625"/>
            <a:ext cx="11442700" cy="1325563"/>
          </a:xfrm>
        </p:spPr>
        <p:txBody>
          <a:bodyPr/>
          <a:lstStyle/>
          <a:p>
            <a:r>
              <a:rPr lang="en-US" dirty="0" err="1"/>
              <a:t>Vragen</a:t>
            </a:r>
            <a:endParaRPr lang="en-US" dirty="0"/>
          </a:p>
        </p:txBody>
      </p:sp>
      <p:sp>
        <p:nvSpPr>
          <p:cNvPr id="11" name="Content Placeholder 2">
            <a:extLst>
              <a:ext uri="{FF2B5EF4-FFF2-40B4-BE49-F238E27FC236}">
                <a16:creationId xmlns:a16="http://schemas.microsoft.com/office/drawing/2014/main" id="{1510936A-8657-43BE-BF32-AF67A3010F10}"/>
              </a:ext>
            </a:extLst>
          </p:cNvPr>
          <p:cNvSpPr>
            <a:spLocks noGrp="1"/>
          </p:cNvSpPr>
          <p:nvPr>
            <p:ph idx="1"/>
          </p:nvPr>
        </p:nvSpPr>
        <p:spPr>
          <a:xfrm>
            <a:off x="381000" y="1500188"/>
            <a:ext cx="11442700" cy="4676775"/>
          </a:xfrm>
        </p:spPr>
        <p:txBody>
          <a:bodyPr/>
          <a:lstStyle/>
          <a:p>
            <a:pPr marL="514350" indent="-514350">
              <a:buFont typeface="+mj-lt"/>
              <a:buAutoNum type="arabicPeriod"/>
            </a:pPr>
            <a:r>
              <a:rPr lang="en-US" dirty="0"/>
              <a:t>Wat is het </a:t>
            </a:r>
            <a:r>
              <a:rPr lang="en-US" dirty="0" err="1"/>
              <a:t>verschil</a:t>
            </a:r>
            <a:r>
              <a:rPr lang="en-US" dirty="0"/>
              <a:t> </a:t>
            </a:r>
            <a:r>
              <a:rPr lang="en-US" dirty="0" err="1"/>
              <a:t>tussen</a:t>
            </a:r>
            <a:r>
              <a:rPr lang="en-US" dirty="0"/>
              <a:t> </a:t>
            </a:r>
            <a:r>
              <a:rPr lang="en-US" dirty="0" err="1"/>
              <a:t>uitspoeling</a:t>
            </a:r>
            <a:r>
              <a:rPr lang="en-US" dirty="0"/>
              <a:t> en </a:t>
            </a:r>
            <a:r>
              <a:rPr lang="en-US" dirty="0" err="1"/>
              <a:t>afspoeling</a:t>
            </a:r>
            <a:r>
              <a:rPr lang="en-US" dirty="0"/>
              <a:t> van </a:t>
            </a:r>
            <a:r>
              <a:rPr lang="en-US" dirty="0" err="1"/>
              <a:t>gewasbeschermingsmiddelen</a:t>
            </a:r>
            <a:r>
              <a:rPr lang="en-US" dirty="0"/>
              <a:t>?</a:t>
            </a:r>
          </a:p>
          <a:p>
            <a:pPr marL="0" indent="0">
              <a:buNone/>
            </a:pPr>
            <a:r>
              <a:rPr lang="nl-NL" dirty="0">
                <a:solidFill>
                  <a:srgbClr val="FF0000"/>
                </a:solidFill>
              </a:rPr>
              <a:t>Uitspoeling gaat door de grond naar beneden richting grondwater. Afspoeling loopt van het perceel/verharding af naar slootwater of riool</a:t>
            </a:r>
            <a:r>
              <a:rPr lang="nl-NL" dirty="0"/>
              <a:t>.</a:t>
            </a:r>
            <a:endParaRPr lang="en-US" dirty="0"/>
          </a:p>
          <a:p>
            <a:pPr marL="514350" indent="-514350">
              <a:buFont typeface="+mj-lt"/>
              <a:buAutoNum type="arabicPeriod" startAt="2"/>
            </a:pPr>
            <a:r>
              <a:rPr lang="en-US" dirty="0" err="1"/>
              <a:t>Noem</a:t>
            </a:r>
            <a:r>
              <a:rPr lang="en-US" dirty="0"/>
              <a:t> minimal </a:t>
            </a:r>
            <a:r>
              <a:rPr lang="en-US" dirty="0" err="1"/>
              <a:t>drie</a:t>
            </a:r>
            <a:r>
              <a:rPr lang="en-US" dirty="0"/>
              <a:t> </a:t>
            </a:r>
            <a:r>
              <a:rPr lang="en-US" dirty="0" err="1"/>
              <a:t>maatregelen</a:t>
            </a:r>
            <a:r>
              <a:rPr lang="en-US" dirty="0"/>
              <a:t> om drift </a:t>
            </a:r>
            <a:r>
              <a:rPr lang="en-US" dirty="0" err="1"/>
              <a:t>te</a:t>
            </a:r>
            <a:r>
              <a:rPr lang="en-US" dirty="0"/>
              <a:t> </a:t>
            </a:r>
            <a:r>
              <a:rPr lang="en-US" dirty="0" err="1"/>
              <a:t>verminderen</a:t>
            </a:r>
            <a:endParaRPr lang="en-US" dirty="0"/>
          </a:p>
          <a:p>
            <a:pPr marL="0" indent="0">
              <a:buNone/>
            </a:pPr>
            <a:r>
              <a:rPr lang="nl-NL" dirty="0">
                <a:solidFill>
                  <a:srgbClr val="FF0000"/>
                </a:solidFill>
              </a:rPr>
              <a:t>Drie maatregelen: driftreductiedop; watersysteem afkoppelen en reinigen; niet spuiten bij harde wind; etc.</a:t>
            </a:r>
            <a:endParaRPr lang="en-US" dirty="0">
              <a:solidFill>
                <a:srgbClr val="FF0000"/>
              </a:solidFill>
            </a:endParaRPr>
          </a:p>
        </p:txBody>
      </p:sp>
    </p:spTree>
    <p:extLst>
      <p:ext uri="{BB962C8B-B14F-4D97-AF65-F5344CB8AC3E}">
        <p14:creationId xmlns:p14="http://schemas.microsoft.com/office/powerpoint/2010/main" val="40001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CC268B-EF2B-4A18-B423-DE51E2DF7076}"/>
              </a:ext>
            </a:extLst>
          </p:cNvPr>
          <p:cNvSpPr>
            <a:spLocks noGrp="1"/>
          </p:cNvSpPr>
          <p:nvPr>
            <p:ph type="title"/>
          </p:nvPr>
        </p:nvSpPr>
        <p:spPr>
          <a:xfrm>
            <a:off x="381000" y="174625"/>
            <a:ext cx="11442700" cy="1325563"/>
          </a:xfrm>
        </p:spPr>
        <p:txBody>
          <a:bodyPr anchor="ctr">
            <a:normAutofit/>
          </a:bodyPr>
          <a:lstStyle/>
          <a:p>
            <a:r>
              <a:rPr lang="nl-NL" dirty="0"/>
              <a:t>Restvloeistof en biofilter</a:t>
            </a:r>
          </a:p>
        </p:txBody>
      </p:sp>
      <p:sp>
        <p:nvSpPr>
          <p:cNvPr id="9" name="Content Placeholder 2">
            <a:extLst>
              <a:ext uri="{FF2B5EF4-FFF2-40B4-BE49-F238E27FC236}">
                <a16:creationId xmlns:a16="http://schemas.microsoft.com/office/drawing/2014/main" id="{1DA78980-AAA2-4BF3-B3A4-FCE0954D523C}"/>
              </a:ext>
            </a:extLst>
          </p:cNvPr>
          <p:cNvSpPr>
            <a:spLocks noGrp="1"/>
          </p:cNvSpPr>
          <p:nvPr>
            <p:ph sz="half" idx="1"/>
          </p:nvPr>
        </p:nvSpPr>
        <p:spPr>
          <a:xfrm>
            <a:off x="381000" y="1825625"/>
            <a:ext cx="5638800" cy="4351338"/>
          </a:xfrm>
        </p:spPr>
        <p:txBody>
          <a:bodyPr>
            <a:normAutofit lnSpcReduction="10000"/>
          </a:bodyPr>
          <a:lstStyle/>
          <a:p>
            <a:pPr marL="0" indent="0">
              <a:buNone/>
            </a:pPr>
            <a:r>
              <a:rPr lang="en-US" dirty="0" err="1"/>
              <a:t>Restvloeistof</a:t>
            </a:r>
            <a:r>
              <a:rPr lang="en-US" dirty="0"/>
              <a:t> </a:t>
            </a:r>
            <a:r>
              <a:rPr lang="en-US" dirty="0" err="1"/>
              <a:t>na</a:t>
            </a:r>
            <a:r>
              <a:rPr lang="en-US" dirty="0"/>
              <a:t> </a:t>
            </a:r>
            <a:r>
              <a:rPr lang="en-US" dirty="0" err="1"/>
              <a:t>een</a:t>
            </a:r>
            <a:r>
              <a:rPr lang="en-US" dirty="0"/>
              <a:t> </a:t>
            </a:r>
            <a:r>
              <a:rPr lang="en-US" dirty="0" err="1"/>
              <a:t>bespuiting</a:t>
            </a:r>
            <a:r>
              <a:rPr lang="en-US" dirty="0"/>
              <a:t> </a:t>
            </a:r>
          </a:p>
          <a:p>
            <a:r>
              <a:rPr lang="en-US" dirty="0" err="1"/>
              <a:t>Afbraak</a:t>
            </a:r>
            <a:r>
              <a:rPr lang="en-US" dirty="0"/>
              <a:t> in </a:t>
            </a:r>
            <a:r>
              <a:rPr lang="en-US" dirty="0" err="1"/>
              <a:t>een</a:t>
            </a:r>
            <a:r>
              <a:rPr lang="en-US" dirty="0"/>
              <a:t> </a:t>
            </a:r>
            <a:r>
              <a:rPr lang="en-US" dirty="0" err="1"/>
              <a:t>phytobac</a:t>
            </a:r>
            <a:r>
              <a:rPr lang="en-US" dirty="0"/>
              <a:t> of biofilter</a:t>
            </a:r>
          </a:p>
          <a:p>
            <a:pPr lvl="1"/>
            <a:r>
              <a:rPr lang="en-US" dirty="0" err="1"/>
              <a:t>Microorganismen</a:t>
            </a:r>
            <a:r>
              <a:rPr lang="en-US" dirty="0"/>
              <a:t> </a:t>
            </a:r>
            <a:r>
              <a:rPr lang="en-US" dirty="0" err="1"/>
              <a:t>breken</a:t>
            </a:r>
            <a:r>
              <a:rPr lang="en-US" dirty="0"/>
              <a:t> </a:t>
            </a:r>
            <a:r>
              <a:rPr lang="en-US" dirty="0" err="1"/>
              <a:t>middel</a:t>
            </a:r>
            <a:r>
              <a:rPr lang="en-US" dirty="0"/>
              <a:t> </a:t>
            </a:r>
            <a:r>
              <a:rPr lang="en-US" dirty="0" err="1"/>
              <a:t>af</a:t>
            </a:r>
            <a:endParaRPr lang="en-US" dirty="0"/>
          </a:p>
          <a:p>
            <a:pPr lvl="1"/>
            <a:r>
              <a:rPr lang="en-US" dirty="0"/>
              <a:t>Aerobe </a:t>
            </a:r>
            <a:r>
              <a:rPr lang="en-US" dirty="0" err="1"/>
              <a:t>bacteriën</a:t>
            </a:r>
            <a:r>
              <a:rPr lang="en-US" dirty="0"/>
              <a:t> </a:t>
            </a:r>
            <a:r>
              <a:rPr lang="en-US" dirty="0" err="1"/>
              <a:t>leven</a:t>
            </a:r>
            <a:r>
              <a:rPr lang="en-US" dirty="0"/>
              <a:t> op </a:t>
            </a:r>
            <a:r>
              <a:rPr lang="en-US" dirty="0" err="1"/>
              <a:t>stro</a:t>
            </a:r>
            <a:r>
              <a:rPr lang="en-US" dirty="0"/>
              <a:t> en </a:t>
            </a:r>
            <a:r>
              <a:rPr lang="en-US" dirty="0" err="1"/>
              <a:t>middel</a:t>
            </a:r>
            <a:endParaRPr lang="en-US" dirty="0"/>
          </a:p>
          <a:p>
            <a:r>
              <a:rPr lang="en-US" dirty="0" err="1"/>
              <a:t>Belangrijk</a:t>
            </a:r>
            <a:endParaRPr lang="en-US" dirty="0"/>
          </a:p>
          <a:p>
            <a:pPr lvl="1"/>
            <a:r>
              <a:rPr lang="en-US" dirty="0" err="1"/>
              <a:t>Voldoende</a:t>
            </a:r>
            <a:r>
              <a:rPr lang="en-US" dirty="0"/>
              <a:t> </a:t>
            </a:r>
            <a:r>
              <a:rPr lang="en-US" dirty="0" err="1"/>
              <a:t>groot</a:t>
            </a:r>
            <a:r>
              <a:rPr lang="en-US" dirty="0"/>
              <a:t> </a:t>
            </a:r>
            <a:r>
              <a:rPr lang="en-US" dirty="0" err="1"/>
              <a:t>buffervat</a:t>
            </a:r>
            <a:endParaRPr lang="en-US" dirty="0"/>
          </a:p>
          <a:p>
            <a:pPr lvl="1"/>
            <a:r>
              <a:rPr lang="en-US" dirty="0" err="1"/>
              <a:t>Juiste</a:t>
            </a:r>
            <a:r>
              <a:rPr lang="en-US" dirty="0"/>
              <a:t> </a:t>
            </a:r>
            <a:r>
              <a:rPr lang="en-US" dirty="0" err="1"/>
              <a:t>dosering</a:t>
            </a:r>
            <a:r>
              <a:rPr lang="en-US" dirty="0"/>
              <a:t>, mag </a:t>
            </a:r>
            <a:r>
              <a:rPr lang="en-US" dirty="0" err="1"/>
              <a:t>niet</a:t>
            </a:r>
            <a:r>
              <a:rPr lang="en-US" dirty="0"/>
              <a:t> </a:t>
            </a:r>
            <a:r>
              <a:rPr lang="en-US" dirty="0" err="1"/>
              <a:t>te</a:t>
            </a:r>
            <a:r>
              <a:rPr lang="en-US" dirty="0"/>
              <a:t> </a:t>
            </a:r>
            <a:r>
              <a:rPr lang="en-US" dirty="0" err="1"/>
              <a:t>nat</a:t>
            </a:r>
            <a:r>
              <a:rPr lang="en-US" dirty="0"/>
              <a:t> </a:t>
            </a:r>
            <a:r>
              <a:rPr lang="en-US" dirty="0" err="1"/>
              <a:t>worden</a:t>
            </a:r>
            <a:endParaRPr lang="en-US" dirty="0"/>
          </a:p>
          <a:p>
            <a:pPr lvl="1"/>
            <a:r>
              <a:rPr lang="en-US" dirty="0" err="1"/>
              <a:t>Beschermen</a:t>
            </a:r>
            <a:r>
              <a:rPr lang="en-US" dirty="0"/>
              <a:t> </a:t>
            </a:r>
            <a:r>
              <a:rPr lang="en-US" dirty="0" err="1"/>
              <a:t>tegen</a:t>
            </a:r>
            <a:r>
              <a:rPr lang="en-US" dirty="0"/>
              <a:t> </a:t>
            </a:r>
            <a:r>
              <a:rPr lang="en-US" dirty="0" err="1"/>
              <a:t>inregenen</a:t>
            </a:r>
            <a:endParaRPr lang="en-US" dirty="0"/>
          </a:p>
          <a:p>
            <a:pPr lvl="1"/>
            <a:r>
              <a:rPr lang="en-US" dirty="0" err="1"/>
              <a:t>Jaarlijks</a:t>
            </a:r>
            <a:r>
              <a:rPr lang="en-US" dirty="0"/>
              <a:t> </a:t>
            </a:r>
            <a:r>
              <a:rPr lang="en-US" dirty="0" err="1"/>
              <a:t>nieuw</a:t>
            </a:r>
            <a:r>
              <a:rPr lang="en-US" dirty="0"/>
              <a:t> </a:t>
            </a:r>
            <a:r>
              <a:rPr lang="en-US" dirty="0" err="1"/>
              <a:t>stro</a:t>
            </a:r>
            <a:r>
              <a:rPr lang="en-US" dirty="0"/>
              <a:t> </a:t>
            </a:r>
            <a:r>
              <a:rPr lang="en-US" dirty="0" err="1"/>
              <a:t>inbrengen</a:t>
            </a:r>
            <a:endParaRPr lang="en-US" dirty="0"/>
          </a:p>
        </p:txBody>
      </p:sp>
      <p:pic>
        <p:nvPicPr>
          <p:cNvPr id="4" name="Tijdelijke aanduiding voor inhoud 3">
            <a:extLst>
              <a:ext uri="{FF2B5EF4-FFF2-40B4-BE49-F238E27FC236}">
                <a16:creationId xmlns:a16="http://schemas.microsoft.com/office/drawing/2014/main" id="{DC1F5963-FBA0-46A7-9CA2-230BCA97F596}"/>
              </a:ext>
            </a:extLst>
          </p:cNvPr>
          <p:cNvPicPr>
            <a:picLocks noGrp="1" noChangeAspect="1"/>
          </p:cNvPicPr>
          <p:nvPr>
            <p:ph sz="half" idx="2"/>
          </p:nvPr>
        </p:nvPicPr>
        <p:blipFill>
          <a:blip r:embed="rId2"/>
          <a:stretch>
            <a:fillRect/>
          </a:stretch>
        </p:blipFill>
        <p:spPr>
          <a:xfrm>
            <a:off x="6172200" y="2164556"/>
            <a:ext cx="5651500" cy="3673475"/>
          </a:xfrm>
          <a:prstGeom prst="rect">
            <a:avLst/>
          </a:prstGeom>
          <a:noFill/>
        </p:spPr>
      </p:pic>
    </p:spTree>
    <p:extLst>
      <p:ext uri="{BB962C8B-B14F-4D97-AF65-F5344CB8AC3E}">
        <p14:creationId xmlns:p14="http://schemas.microsoft.com/office/powerpoint/2010/main" val="3038784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D731F3-1CCB-4C57-925A-628ADFCC3E59}"/>
              </a:ext>
            </a:extLst>
          </p:cNvPr>
          <p:cNvSpPr>
            <a:spLocks noGrp="1"/>
          </p:cNvSpPr>
          <p:nvPr>
            <p:ph type="title"/>
          </p:nvPr>
        </p:nvSpPr>
        <p:spPr>
          <a:xfrm>
            <a:off x="381000" y="174625"/>
            <a:ext cx="11442700" cy="1325563"/>
          </a:xfrm>
        </p:spPr>
        <p:txBody>
          <a:bodyPr anchor="ctr">
            <a:normAutofit/>
          </a:bodyPr>
          <a:lstStyle/>
          <a:p>
            <a:r>
              <a:rPr lang="nl-NL" dirty="0"/>
              <a:t>Restvloeistof en verdamping</a:t>
            </a:r>
          </a:p>
        </p:txBody>
      </p:sp>
      <p:sp>
        <p:nvSpPr>
          <p:cNvPr id="9" name="Content Placeholder 2">
            <a:extLst>
              <a:ext uri="{FF2B5EF4-FFF2-40B4-BE49-F238E27FC236}">
                <a16:creationId xmlns:a16="http://schemas.microsoft.com/office/drawing/2014/main" id="{B36677E5-77C1-404B-BC71-2F7BBCB91038}"/>
              </a:ext>
            </a:extLst>
          </p:cNvPr>
          <p:cNvSpPr>
            <a:spLocks noGrp="1"/>
          </p:cNvSpPr>
          <p:nvPr>
            <p:ph idx="1"/>
          </p:nvPr>
        </p:nvSpPr>
        <p:spPr>
          <a:xfrm>
            <a:off x="381000" y="1500188"/>
            <a:ext cx="11442700" cy="4676775"/>
          </a:xfrm>
        </p:spPr>
        <p:txBody>
          <a:bodyPr/>
          <a:lstStyle/>
          <a:p>
            <a:pPr marL="0" indent="0">
              <a:buNone/>
            </a:pPr>
            <a:r>
              <a:rPr lang="nl-NL" dirty="0" err="1"/>
              <a:t>Osmofilm</a:t>
            </a:r>
            <a:r>
              <a:rPr lang="nl-NL" dirty="0"/>
              <a:t> en </a:t>
            </a:r>
            <a:r>
              <a:rPr lang="nl-NL" dirty="0" err="1"/>
              <a:t>Heliosec</a:t>
            </a:r>
            <a:endParaRPr lang="nl-NL" dirty="0"/>
          </a:p>
          <a:p>
            <a:r>
              <a:rPr lang="nl-NL" dirty="0"/>
              <a:t>Verdamping en indroging</a:t>
            </a:r>
          </a:p>
          <a:p>
            <a:r>
              <a:rPr lang="nl-NL" dirty="0"/>
              <a:t>Middel komt in een bassin of een semipermeabele plastic zak</a:t>
            </a:r>
          </a:p>
          <a:p>
            <a:r>
              <a:rPr lang="nl-NL" dirty="0"/>
              <a:t>Water verdampt en het middel blijft achter</a:t>
            </a:r>
          </a:p>
          <a:p>
            <a:r>
              <a:rPr lang="nl-NL" dirty="0"/>
              <a:t>Restant wordt afgevoerd als klein gevaarlijk afval (KGA)</a:t>
            </a:r>
          </a:p>
          <a:p>
            <a:pPr marL="0" indent="0">
              <a:buNone/>
            </a:pPr>
            <a:endParaRPr lang="nl-NL" dirty="0"/>
          </a:p>
          <a:p>
            <a:pPr marL="0" indent="0">
              <a:buNone/>
            </a:pPr>
            <a:r>
              <a:rPr lang="nl-NL" dirty="0"/>
              <a:t>Zie: emissie... Ook niet op het erf</a:t>
            </a:r>
          </a:p>
          <a:p>
            <a:pPr marL="0" indent="0">
              <a:buNone/>
            </a:pPr>
            <a:r>
              <a:rPr lang="nl-NL" dirty="0">
                <a:hlinkClick r:id="rId2"/>
              </a:rPr>
              <a:t>https://www.youtube.com/watch?v=zQol1V9sqCk</a:t>
            </a:r>
            <a:r>
              <a:rPr lang="nl-NL" dirty="0"/>
              <a:t> </a:t>
            </a:r>
          </a:p>
        </p:txBody>
      </p:sp>
    </p:spTree>
    <p:extLst>
      <p:ext uri="{BB962C8B-B14F-4D97-AF65-F5344CB8AC3E}">
        <p14:creationId xmlns:p14="http://schemas.microsoft.com/office/powerpoint/2010/main" val="81187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52600-5C0F-44A9-ACC0-1C00E91706D2}"/>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4FF37E94-B008-4F73-9004-DE88956D739E}"/>
              </a:ext>
            </a:extLst>
          </p:cNvPr>
          <p:cNvSpPr>
            <a:spLocks noGrp="1"/>
          </p:cNvSpPr>
          <p:nvPr>
            <p:ph idx="1"/>
          </p:nvPr>
        </p:nvSpPr>
        <p:spPr/>
        <p:txBody>
          <a:bodyPr/>
          <a:lstStyle/>
          <a:p>
            <a:pPr marL="514350" indent="-514350">
              <a:buFont typeface="+mj-lt"/>
              <a:buAutoNum type="arabicPeriod" startAt="3"/>
            </a:pPr>
            <a:r>
              <a:rPr lang="nl-NL" dirty="0"/>
              <a:t>Waar blijven de gewasbeschermingsmiddelen als je een </a:t>
            </a:r>
            <a:r>
              <a:rPr lang="nl-NL" dirty="0" err="1"/>
              <a:t>Phytobac</a:t>
            </a:r>
            <a:r>
              <a:rPr lang="nl-NL" dirty="0"/>
              <a:t> gebruikt?</a:t>
            </a:r>
          </a:p>
          <a:p>
            <a:pPr marL="0" indent="0">
              <a:lnSpc>
                <a:spcPct val="100000"/>
              </a:lnSpc>
              <a:buNone/>
            </a:pPr>
            <a:r>
              <a:rPr lang="nl-NL" dirty="0">
                <a:solidFill>
                  <a:srgbClr val="FF0000"/>
                </a:solidFill>
              </a:rPr>
              <a:t>De middelen worden afgebroken door de schimmels en bacteriën in de bak. De restproducten blijven in de bak.</a:t>
            </a:r>
          </a:p>
          <a:p>
            <a:pPr marL="514350" indent="-514350">
              <a:buFont typeface="+mj-lt"/>
              <a:buAutoNum type="arabicPeriod" startAt="4"/>
            </a:pPr>
            <a:r>
              <a:rPr lang="nl-NL" dirty="0"/>
              <a:t>Noem drie maatregelen die ervoor zorgen dat een biofilter goed blijft werken</a:t>
            </a:r>
          </a:p>
          <a:p>
            <a:pPr marL="0" indent="0">
              <a:buNone/>
            </a:pPr>
            <a:r>
              <a:rPr lang="nl-NL" dirty="0">
                <a:solidFill>
                  <a:srgbClr val="FF0000"/>
                </a:solidFill>
              </a:rPr>
              <a:t>Drie maatregelen: zorgen voor voldoende lucht, zodat de aerobe vertering door blijft gaan; zorgen voor voldoende vocht, zodat de bak niet uitdroogt en de vertering stopt; beschermen tegen inregenen.</a:t>
            </a:r>
          </a:p>
        </p:txBody>
      </p:sp>
    </p:spTree>
    <p:extLst>
      <p:ext uri="{BB962C8B-B14F-4D97-AF65-F5344CB8AC3E}">
        <p14:creationId xmlns:p14="http://schemas.microsoft.com/office/powerpoint/2010/main" val="725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73B7E-B69E-4D5C-846E-8054C5C327E9}"/>
              </a:ext>
            </a:extLst>
          </p:cNvPr>
          <p:cNvSpPr>
            <a:spLocks noGrp="1"/>
          </p:cNvSpPr>
          <p:nvPr>
            <p:ph type="title"/>
          </p:nvPr>
        </p:nvSpPr>
        <p:spPr/>
        <p:txBody>
          <a:bodyPr/>
          <a:lstStyle/>
          <a:p>
            <a:r>
              <a:rPr lang="nl-NL" dirty="0"/>
              <a:t>Geïntegreerde gewasbescherming</a:t>
            </a:r>
          </a:p>
        </p:txBody>
      </p:sp>
      <p:sp>
        <p:nvSpPr>
          <p:cNvPr id="3" name="Tijdelijke aanduiding voor inhoud 2">
            <a:extLst>
              <a:ext uri="{FF2B5EF4-FFF2-40B4-BE49-F238E27FC236}">
                <a16:creationId xmlns:a16="http://schemas.microsoft.com/office/drawing/2014/main" id="{1360DA36-5D35-4669-ABB9-B322E03BC76A}"/>
              </a:ext>
            </a:extLst>
          </p:cNvPr>
          <p:cNvSpPr>
            <a:spLocks noGrp="1"/>
          </p:cNvSpPr>
          <p:nvPr>
            <p:ph idx="1"/>
          </p:nvPr>
        </p:nvSpPr>
        <p:spPr/>
        <p:txBody>
          <a:bodyPr/>
          <a:lstStyle/>
          <a:p>
            <a:pPr marL="0" indent="0">
              <a:buNone/>
            </a:pPr>
            <a:r>
              <a:rPr lang="nl-NL" dirty="0"/>
              <a:t>5. Noem drie preventieve maatregelen die we inzetten</a:t>
            </a:r>
          </a:p>
          <a:p>
            <a:pPr marL="0" indent="0">
              <a:buNone/>
            </a:pPr>
            <a:r>
              <a:rPr lang="nl-NL" dirty="0">
                <a:solidFill>
                  <a:srgbClr val="FF0000"/>
                </a:solidFill>
              </a:rPr>
              <a:t>vruchtwisseling of gewasrotatie; stimuleren van de groei en de weerbaarheid van het gewas; gebruik van groenbemesters om schadelijke aaltjes en schimmels te beperken; goede bodemstructuur; grondbewerking; juist zaaimoment; rassenkeuze; watervoorziening; hygiëne; bemesting; koesteren van natuurlijke vijanden en biodiversiteit.</a:t>
            </a:r>
            <a:r>
              <a:rPr lang="nl-NL" dirty="0"/>
              <a:t> </a:t>
            </a:r>
          </a:p>
          <a:p>
            <a:pPr marL="0" indent="0">
              <a:buNone/>
            </a:pPr>
            <a:r>
              <a:rPr lang="nl-NL" dirty="0"/>
              <a:t>6. Welke naam vind jij beter: </a:t>
            </a:r>
            <a:r>
              <a:rPr lang="nl-NL" dirty="0" err="1"/>
              <a:t>Integrated</a:t>
            </a:r>
            <a:r>
              <a:rPr lang="nl-NL" dirty="0"/>
              <a:t> Pest Management (IPM) of </a:t>
            </a:r>
            <a:r>
              <a:rPr lang="nl-NL" dirty="0" err="1"/>
              <a:t>Integrated</a:t>
            </a:r>
            <a:r>
              <a:rPr lang="nl-NL" dirty="0"/>
              <a:t> </a:t>
            </a:r>
            <a:r>
              <a:rPr lang="nl-NL" dirty="0" err="1"/>
              <a:t>Crop</a:t>
            </a:r>
            <a:r>
              <a:rPr lang="nl-NL" dirty="0"/>
              <a:t> Management (ICM)</a:t>
            </a:r>
          </a:p>
          <a:p>
            <a:pPr marL="0" indent="0">
              <a:buNone/>
            </a:pPr>
            <a:r>
              <a:rPr lang="nl-NL" dirty="0">
                <a:solidFill>
                  <a:srgbClr val="FF0000"/>
                </a:solidFill>
              </a:rPr>
              <a:t>Hangt van situatie af. Bestrijd je een plaag = pest (insecten, ratten) of wil je jouw gewas = </a:t>
            </a:r>
            <a:r>
              <a:rPr lang="nl-NL" dirty="0" err="1">
                <a:solidFill>
                  <a:srgbClr val="FF0000"/>
                </a:solidFill>
              </a:rPr>
              <a:t>crop</a:t>
            </a:r>
            <a:r>
              <a:rPr lang="nl-NL" dirty="0">
                <a:solidFill>
                  <a:srgbClr val="FF0000"/>
                </a:solidFill>
              </a:rPr>
              <a:t> beschermen. </a:t>
            </a:r>
          </a:p>
        </p:txBody>
      </p:sp>
    </p:spTree>
    <p:extLst>
      <p:ext uri="{BB962C8B-B14F-4D97-AF65-F5344CB8AC3E}">
        <p14:creationId xmlns:p14="http://schemas.microsoft.com/office/powerpoint/2010/main" val="91356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3D5F5-50DC-4F2C-8717-3B1865B8781D}"/>
              </a:ext>
            </a:extLst>
          </p:cNvPr>
          <p:cNvSpPr>
            <a:spLocks noGrp="1"/>
          </p:cNvSpPr>
          <p:nvPr>
            <p:ph type="title"/>
          </p:nvPr>
        </p:nvSpPr>
        <p:spPr>
          <a:xfrm>
            <a:off x="381000" y="174625"/>
            <a:ext cx="11442700" cy="1325563"/>
          </a:xfrm>
        </p:spPr>
        <p:txBody>
          <a:bodyPr anchor="ctr">
            <a:normAutofit/>
          </a:bodyPr>
          <a:lstStyle/>
          <a:p>
            <a:r>
              <a:rPr lang="nl-NL" dirty="0"/>
              <a:t>IPM</a:t>
            </a:r>
          </a:p>
        </p:txBody>
      </p:sp>
      <p:pic>
        <p:nvPicPr>
          <p:cNvPr id="4" name="Tijdelijke aanduiding voor inhoud 3" descr="Afbeelding met tekst&#10;&#10;Automatisch gegenereerde beschrijving">
            <a:extLst>
              <a:ext uri="{FF2B5EF4-FFF2-40B4-BE49-F238E27FC236}">
                <a16:creationId xmlns:a16="http://schemas.microsoft.com/office/drawing/2014/main" id="{2C64465C-0CD6-42FF-9FF3-7C93F4684CB2}"/>
              </a:ext>
            </a:extLst>
          </p:cNvPr>
          <p:cNvPicPr>
            <a:picLocks noGrp="1" noChangeAspect="1"/>
          </p:cNvPicPr>
          <p:nvPr>
            <p:ph idx="1"/>
          </p:nvPr>
        </p:nvPicPr>
        <p:blipFill>
          <a:blip r:embed="rId2"/>
          <a:stretch>
            <a:fillRect/>
          </a:stretch>
        </p:blipFill>
        <p:spPr>
          <a:xfrm>
            <a:off x="3775655" y="1500188"/>
            <a:ext cx="4653390" cy="4676775"/>
          </a:xfrm>
          <a:prstGeom prst="rect">
            <a:avLst/>
          </a:prstGeom>
          <a:noFill/>
        </p:spPr>
      </p:pic>
    </p:spTree>
    <p:extLst>
      <p:ext uri="{BB962C8B-B14F-4D97-AF65-F5344CB8AC3E}">
        <p14:creationId xmlns:p14="http://schemas.microsoft.com/office/powerpoint/2010/main" val="407939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1: preventieve maatregelen</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p:txBody>
          <a:bodyPr/>
          <a:lstStyle/>
          <a:p>
            <a:r>
              <a:rPr lang="nl-NL" dirty="0"/>
              <a:t>Opruimen afvalhopen</a:t>
            </a:r>
          </a:p>
          <a:p>
            <a:r>
              <a:rPr lang="nl-NL" dirty="0"/>
              <a:t>Opruimen besmette planten</a:t>
            </a:r>
          </a:p>
          <a:p>
            <a:r>
              <a:rPr lang="nl-NL" dirty="0"/>
              <a:t>Reiniging van kisten en bewaarfust</a:t>
            </a:r>
          </a:p>
          <a:p>
            <a:r>
              <a:rPr lang="nl-NL" dirty="0"/>
              <a:t>Telen van resistente rassen, gewassen of cultivars</a:t>
            </a:r>
          </a:p>
          <a:p>
            <a:r>
              <a:rPr lang="nl-NL" dirty="0"/>
              <a:t>Enten op resistente onderstam</a:t>
            </a:r>
          </a:p>
          <a:p>
            <a:r>
              <a:rPr lang="nl-NL" dirty="0"/>
              <a:t>Werken met ontsmet gereedschap</a:t>
            </a:r>
          </a:p>
          <a:p>
            <a:r>
              <a:rPr lang="nl-NL" dirty="0"/>
              <a:t>bedrijfshygiëne</a:t>
            </a:r>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9430042" y="1500188"/>
            <a:ext cx="2248214" cy="2257740"/>
          </a:xfrm>
          <a:prstGeom prst="rect">
            <a:avLst/>
          </a:prstGeom>
        </p:spPr>
      </p:pic>
    </p:spTree>
    <p:extLst>
      <p:ext uri="{BB962C8B-B14F-4D97-AF65-F5344CB8AC3E}">
        <p14:creationId xmlns:p14="http://schemas.microsoft.com/office/powerpoint/2010/main" val="242592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2: herkennen</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p:txBody>
          <a:bodyPr/>
          <a:lstStyle/>
          <a:p>
            <a:r>
              <a:rPr lang="nl-NL" dirty="0"/>
              <a:t>Tijdig herkennen van afwijkingen beperkt de inzet van </a:t>
            </a:r>
            <a:br>
              <a:rPr lang="nl-NL" dirty="0"/>
            </a:br>
            <a:r>
              <a:rPr lang="nl-NL" dirty="0"/>
              <a:t>middelen.</a:t>
            </a:r>
          </a:p>
          <a:p>
            <a:r>
              <a:rPr lang="nl-NL" dirty="0"/>
              <a:t>Bestrijdt onkruid in kiemplantstadium</a:t>
            </a:r>
          </a:p>
          <a:p>
            <a:r>
              <a:rPr lang="nl-NL" dirty="0"/>
              <a:t>Eén luis is makkelijker te doden dan 100.000</a:t>
            </a:r>
          </a:p>
          <a:p>
            <a:r>
              <a:rPr lang="nl-NL" dirty="0"/>
              <a:t>Beginaantasting schimmels, bacteriën of virus</a:t>
            </a:r>
          </a:p>
          <a:p>
            <a:r>
              <a:rPr lang="nl-NL" dirty="0"/>
              <a:t>Herkennen van natuurlijke vijanden</a:t>
            </a:r>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9430042" y="1500188"/>
            <a:ext cx="2248214" cy="2257740"/>
          </a:xfrm>
          <a:prstGeom prst="rect">
            <a:avLst/>
          </a:prstGeom>
        </p:spPr>
      </p:pic>
    </p:spTree>
    <p:extLst>
      <p:ext uri="{BB962C8B-B14F-4D97-AF65-F5344CB8AC3E}">
        <p14:creationId xmlns:p14="http://schemas.microsoft.com/office/powerpoint/2010/main" val="14248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57B2016-812F-4BC1-A2FC-2C4371BECFBB}"/>
              </a:ext>
            </a:extLst>
          </p:cNvPr>
          <p:cNvSpPr>
            <a:spLocks noGrp="1"/>
          </p:cNvSpPr>
          <p:nvPr>
            <p:ph type="title"/>
          </p:nvPr>
        </p:nvSpPr>
        <p:spPr/>
        <p:txBody>
          <a:bodyPr/>
          <a:lstStyle/>
          <a:p>
            <a:r>
              <a:rPr lang="nl-NL" dirty="0"/>
              <a:t>Digitale uitgave</a:t>
            </a:r>
          </a:p>
        </p:txBody>
      </p:sp>
      <p:pic>
        <p:nvPicPr>
          <p:cNvPr id="2" name="Tijdelijke aanduiding voor inhoud 1">
            <a:extLst>
              <a:ext uri="{FF2B5EF4-FFF2-40B4-BE49-F238E27FC236}">
                <a16:creationId xmlns:a16="http://schemas.microsoft.com/office/drawing/2014/main" id="{D6D681E6-9658-424F-8606-3039916A3035}"/>
              </a:ext>
            </a:extLst>
          </p:cNvPr>
          <p:cNvPicPr>
            <a:picLocks noGrp="1" noChangeAspect="1"/>
          </p:cNvPicPr>
          <p:nvPr>
            <p:ph idx="1"/>
          </p:nvPr>
        </p:nvPicPr>
        <p:blipFill>
          <a:blip r:embed="rId3"/>
          <a:stretch>
            <a:fillRect/>
          </a:stretch>
        </p:blipFill>
        <p:spPr>
          <a:xfrm>
            <a:off x="662109" y="1500188"/>
            <a:ext cx="10880481" cy="4676775"/>
          </a:xfrm>
          <a:prstGeom prst="rect">
            <a:avLst/>
          </a:prstGeom>
        </p:spPr>
      </p:pic>
    </p:spTree>
    <p:extLst>
      <p:ext uri="{BB962C8B-B14F-4D97-AF65-F5344CB8AC3E}">
        <p14:creationId xmlns:p14="http://schemas.microsoft.com/office/powerpoint/2010/main" val="1294509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3: schadedrempels en BOS</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p:txBody>
          <a:bodyPr/>
          <a:lstStyle/>
          <a:p>
            <a:r>
              <a:rPr lang="nl-NL" dirty="0"/>
              <a:t>Gebruik van een schadedrempel bij overschrijding </a:t>
            </a:r>
          </a:p>
          <a:p>
            <a:r>
              <a:rPr lang="nl-NL" dirty="0"/>
              <a:t>Gebruik van </a:t>
            </a:r>
            <a:r>
              <a:rPr lang="nl-NL" dirty="0" err="1"/>
              <a:t>Beslissings</a:t>
            </a:r>
            <a:r>
              <a:rPr lang="nl-NL" dirty="0"/>
              <a:t> Ondersteunend Systeem (BOS)</a:t>
            </a:r>
          </a:p>
          <a:p>
            <a:pPr lvl="1"/>
            <a:r>
              <a:rPr lang="nl-NL" dirty="0"/>
              <a:t>Weerpalen</a:t>
            </a:r>
          </a:p>
          <a:p>
            <a:pPr lvl="1"/>
            <a:r>
              <a:rPr lang="nl-NL" dirty="0"/>
              <a:t>Computermodellen</a:t>
            </a:r>
          </a:p>
          <a:p>
            <a:pPr lvl="1"/>
            <a:r>
              <a:rPr lang="nl-NL" dirty="0"/>
              <a:t>Advies op basis van ziektemodel</a:t>
            </a:r>
          </a:p>
          <a:p>
            <a:pPr lvl="1"/>
            <a:r>
              <a:rPr lang="nl-NL" dirty="0"/>
              <a:t>Middelenkeuze </a:t>
            </a:r>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9430042" y="1500188"/>
            <a:ext cx="2248214" cy="2257740"/>
          </a:xfrm>
          <a:prstGeom prst="rect">
            <a:avLst/>
          </a:prstGeom>
        </p:spPr>
      </p:pic>
    </p:spTree>
    <p:extLst>
      <p:ext uri="{BB962C8B-B14F-4D97-AF65-F5344CB8AC3E}">
        <p14:creationId xmlns:p14="http://schemas.microsoft.com/office/powerpoint/2010/main" val="415891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4: niet-chemisch</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p:txBody>
          <a:bodyPr>
            <a:normAutofit lnSpcReduction="10000"/>
          </a:bodyPr>
          <a:lstStyle/>
          <a:p>
            <a:r>
              <a:rPr lang="nl-NL" dirty="0"/>
              <a:t>Teelt en cultuurtechnisch</a:t>
            </a:r>
          </a:p>
          <a:p>
            <a:pPr lvl="1"/>
            <a:r>
              <a:rPr lang="nl-NL" dirty="0"/>
              <a:t>Plant- en zaaiafstand</a:t>
            </a:r>
          </a:p>
          <a:p>
            <a:pPr lvl="1"/>
            <a:r>
              <a:rPr lang="nl-NL" dirty="0"/>
              <a:t>Plant- en zaaitijdstip</a:t>
            </a:r>
          </a:p>
          <a:p>
            <a:pPr lvl="1"/>
            <a:r>
              <a:rPr lang="nl-NL" dirty="0"/>
              <a:t>Teeltwisseling</a:t>
            </a:r>
          </a:p>
          <a:p>
            <a:pPr lvl="1"/>
            <a:r>
              <a:rPr lang="nl-NL" dirty="0"/>
              <a:t>Resistente rassen</a:t>
            </a:r>
          </a:p>
          <a:p>
            <a:pPr lvl="1"/>
            <a:r>
              <a:rPr lang="nl-NL" dirty="0"/>
              <a:t>Wegnemen van stress</a:t>
            </a:r>
          </a:p>
          <a:p>
            <a:pPr lvl="1"/>
            <a:r>
              <a:rPr lang="nl-NL" dirty="0"/>
              <a:t>Beperkte bemesting</a:t>
            </a:r>
          </a:p>
          <a:p>
            <a:pPr lvl="1"/>
            <a:r>
              <a:rPr lang="nl-NL" dirty="0"/>
              <a:t>Druppelbevloeiing </a:t>
            </a:r>
            <a:r>
              <a:rPr lang="nl-NL" dirty="0" err="1"/>
              <a:t>ipv</a:t>
            </a:r>
            <a:r>
              <a:rPr lang="nl-NL" dirty="0"/>
              <a:t> beregenen – droog gewas, minder schimmel</a:t>
            </a:r>
          </a:p>
          <a:p>
            <a:pPr lvl="1"/>
            <a:r>
              <a:rPr lang="nl-NL" dirty="0"/>
              <a:t>Snoeien van gewas waardoor betere licht en luchtbenutting</a:t>
            </a:r>
          </a:p>
          <a:p>
            <a:pPr lvl="1"/>
            <a:r>
              <a:rPr lang="nl-NL" dirty="0"/>
              <a:t>Vruchtwisselingsplan</a:t>
            </a:r>
          </a:p>
          <a:p>
            <a:pPr lvl="1"/>
            <a:r>
              <a:rPr lang="nl-NL" dirty="0"/>
              <a:t>Kasklimaat</a:t>
            </a:r>
          </a:p>
          <a:p>
            <a:pPr lvl="1"/>
            <a:r>
              <a:rPr lang="nl-NL" dirty="0"/>
              <a:t>Vals zaaibed, waardoor onkruid besteden kan worden voordat hoofdgewas er staat</a:t>
            </a:r>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9430042" y="1500188"/>
            <a:ext cx="2248214" cy="2257740"/>
          </a:xfrm>
          <a:prstGeom prst="rect">
            <a:avLst/>
          </a:prstGeom>
        </p:spPr>
      </p:pic>
    </p:spTree>
    <p:extLst>
      <p:ext uri="{BB962C8B-B14F-4D97-AF65-F5344CB8AC3E}">
        <p14:creationId xmlns:p14="http://schemas.microsoft.com/office/powerpoint/2010/main" val="4156818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5 + 6: chemische gewasbescherming</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p:txBody>
          <a:bodyPr/>
          <a:lstStyle/>
          <a:p>
            <a:r>
              <a:rPr lang="nl-NL" dirty="0"/>
              <a:t>Gebruik maken van selectieve middelen</a:t>
            </a:r>
          </a:p>
          <a:p>
            <a:r>
              <a:rPr lang="nl-NL" dirty="0"/>
              <a:t>Middelen die weinig milieubelastend zijn</a:t>
            </a:r>
          </a:p>
          <a:p>
            <a:r>
              <a:rPr lang="nl-NL" dirty="0"/>
              <a:t>Juiste apparatuur</a:t>
            </a:r>
          </a:p>
          <a:p>
            <a:r>
              <a:rPr lang="nl-NL" dirty="0" err="1"/>
              <a:t>Pleksgewijze</a:t>
            </a:r>
            <a:r>
              <a:rPr lang="nl-NL" dirty="0"/>
              <a:t> bestrijding ter voorkoming van verspreiding</a:t>
            </a:r>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9430042" y="1500188"/>
            <a:ext cx="2248214" cy="2257740"/>
          </a:xfrm>
          <a:prstGeom prst="rect">
            <a:avLst/>
          </a:prstGeom>
        </p:spPr>
      </p:pic>
    </p:spTree>
    <p:extLst>
      <p:ext uri="{BB962C8B-B14F-4D97-AF65-F5344CB8AC3E}">
        <p14:creationId xmlns:p14="http://schemas.microsoft.com/office/powerpoint/2010/main" val="403983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AC866-5FD1-46DB-B0EB-32F3909E4C8E}"/>
              </a:ext>
            </a:extLst>
          </p:cNvPr>
          <p:cNvSpPr>
            <a:spLocks noGrp="1"/>
          </p:cNvSpPr>
          <p:nvPr>
            <p:ph type="title"/>
          </p:nvPr>
        </p:nvSpPr>
        <p:spPr/>
        <p:txBody>
          <a:bodyPr/>
          <a:lstStyle/>
          <a:p>
            <a:r>
              <a:rPr lang="nl-NL" dirty="0"/>
              <a:t>IPM – stap 7: anti-resistentie</a:t>
            </a:r>
          </a:p>
        </p:txBody>
      </p:sp>
      <p:sp>
        <p:nvSpPr>
          <p:cNvPr id="3" name="Tijdelijke aanduiding voor inhoud 2">
            <a:extLst>
              <a:ext uri="{FF2B5EF4-FFF2-40B4-BE49-F238E27FC236}">
                <a16:creationId xmlns:a16="http://schemas.microsoft.com/office/drawing/2014/main" id="{359BEDA0-EA2E-4A2B-B0E8-555B6EE9E326}"/>
              </a:ext>
            </a:extLst>
          </p:cNvPr>
          <p:cNvSpPr>
            <a:spLocks noGrp="1"/>
          </p:cNvSpPr>
          <p:nvPr>
            <p:ph idx="1"/>
          </p:nvPr>
        </p:nvSpPr>
        <p:spPr/>
        <p:txBody>
          <a:bodyPr/>
          <a:lstStyle/>
          <a:p>
            <a:r>
              <a:rPr lang="nl-NL" dirty="0"/>
              <a:t>Ondeskundig gebruik kan leiden tot resistentie</a:t>
            </a:r>
          </a:p>
          <a:p>
            <a:r>
              <a:rPr lang="nl-NL" dirty="0"/>
              <a:t>Kuur afmaken</a:t>
            </a:r>
          </a:p>
          <a:p>
            <a:r>
              <a:rPr lang="nl-NL" dirty="0"/>
              <a:t>Juiste dosering</a:t>
            </a:r>
          </a:p>
          <a:p>
            <a:pPr marL="0" indent="0">
              <a:buNone/>
            </a:pPr>
            <a:endParaRPr lang="nl-NL" dirty="0"/>
          </a:p>
          <a:p>
            <a:pPr marL="0" indent="0">
              <a:buNone/>
            </a:pPr>
            <a:r>
              <a:rPr lang="nl-NL" dirty="0"/>
              <a:t>Bij gewasbescherming gaat het dus om</a:t>
            </a:r>
          </a:p>
          <a:p>
            <a:r>
              <a:rPr lang="nl-NL" dirty="0"/>
              <a:t>Kies juiste ras</a:t>
            </a:r>
          </a:p>
          <a:p>
            <a:r>
              <a:rPr lang="nl-NL" dirty="0"/>
              <a:t>Afweging tussen niet-chemisch en chemisch</a:t>
            </a:r>
          </a:p>
          <a:p>
            <a:r>
              <a:rPr lang="nl-NL" dirty="0"/>
              <a:t>Juiste middel</a:t>
            </a:r>
          </a:p>
          <a:p>
            <a:r>
              <a:rPr lang="nl-NL" dirty="0"/>
              <a:t>Evaluatie  </a:t>
            </a:r>
            <a:r>
              <a:rPr lang="nl-NL" dirty="0">
                <a:sym typeface="Wingdings" panose="05000000000000000000" pitchFamily="2" charset="2"/>
              </a:rPr>
              <a:t> bedrijfsmatig  bedrijfsvoeren gewasbescherming</a:t>
            </a:r>
            <a:endParaRPr lang="nl-NL" dirty="0"/>
          </a:p>
          <a:p>
            <a:endParaRPr lang="nl-NL" dirty="0"/>
          </a:p>
        </p:txBody>
      </p:sp>
      <p:pic>
        <p:nvPicPr>
          <p:cNvPr id="4" name="Afbeelding 3">
            <a:extLst>
              <a:ext uri="{FF2B5EF4-FFF2-40B4-BE49-F238E27FC236}">
                <a16:creationId xmlns:a16="http://schemas.microsoft.com/office/drawing/2014/main" id="{E84619B2-3033-4FDE-A246-933F896AC350}"/>
              </a:ext>
            </a:extLst>
          </p:cNvPr>
          <p:cNvPicPr>
            <a:picLocks noChangeAspect="1"/>
          </p:cNvPicPr>
          <p:nvPr/>
        </p:nvPicPr>
        <p:blipFill>
          <a:blip r:embed="rId2"/>
          <a:stretch>
            <a:fillRect/>
          </a:stretch>
        </p:blipFill>
        <p:spPr>
          <a:xfrm>
            <a:off x="9430042" y="1500188"/>
            <a:ext cx="2248214" cy="2257740"/>
          </a:xfrm>
          <a:prstGeom prst="rect">
            <a:avLst/>
          </a:prstGeom>
        </p:spPr>
      </p:pic>
    </p:spTree>
    <p:extLst>
      <p:ext uri="{BB962C8B-B14F-4D97-AF65-F5344CB8AC3E}">
        <p14:creationId xmlns:p14="http://schemas.microsoft.com/office/powerpoint/2010/main" val="360798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A34A5-AFE4-4D13-86A8-CC0BFCCE695F}"/>
              </a:ext>
            </a:extLst>
          </p:cNvPr>
          <p:cNvSpPr>
            <a:spLocks noGrp="1"/>
          </p:cNvSpPr>
          <p:nvPr>
            <p:ph type="title"/>
          </p:nvPr>
        </p:nvSpPr>
        <p:spPr/>
        <p:txBody>
          <a:bodyPr/>
          <a:lstStyle/>
          <a:p>
            <a:r>
              <a:rPr lang="nl-NL" dirty="0"/>
              <a:t>Vragen	</a:t>
            </a:r>
          </a:p>
        </p:txBody>
      </p:sp>
      <p:sp>
        <p:nvSpPr>
          <p:cNvPr id="3" name="Tijdelijke aanduiding voor inhoud 2">
            <a:extLst>
              <a:ext uri="{FF2B5EF4-FFF2-40B4-BE49-F238E27FC236}">
                <a16:creationId xmlns:a16="http://schemas.microsoft.com/office/drawing/2014/main" id="{E1A59F87-FDD5-4F53-8913-897D758583E4}"/>
              </a:ext>
            </a:extLst>
          </p:cNvPr>
          <p:cNvSpPr>
            <a:spLocks noGrp="1"/>
          </p:cNvSpPr>
          <p:nvPr>
            <p:ph idx="1"/>
          </p:nvPr>
        </p:nvSpPr>
        <p:spPr/>
        <p:txBody>
          <a:bodyPr/>
          <a:lstStyle/>
          <a:p>
            <a:pPr marL="0" indent="0">
              <a:buNone/>
            </a:pPr>
            <a:r>
              <a:rPr lang="nl-NL" dirty="0"/>
              <a:t>7. Geef drie voorbeelden van preventieve maatregelen</a:t>
            </a:r>
          </a:p>
          <a:p>
            <a:pPr marL="0" indent="0">
              <a:buNone/>
            </a:pPr>
            <a:r>
              <a:rPr lang="nl-NL" dirty="0">
                <a:solidFill>
                  <a:srgbClr val="FF0000"/>
                </a:solidFill>
              </a:rPr>
              <a:t>Preventieve maatregelen zijn o.a. wegnemen van aantastingen door voorgaand jaar, bijvoorbeeld door ploegen, bedrijfshygiëne, resistente rassen, opruimen van gewasresten.</a:t>
            </a:r>
          </a:p>
          <a:p>
            <a:pPr marL="0" indent="0">
              <a:buNone/>
            </a:pPr>
            <a:r>
              <a:rPr lang="nl-NL" dirty="0"/>
              <a:t>8. Wat is het doel van preventieve maatregelen</a:t>
            </a:r>
          </a:p>
          <a:p>
            <a:pPr marL="0" indent="0">
              <a:buNone/>
            </a:pPr>
            <a:r>
              <a:rPr lang="nl-NL" dirty="0">
                <a:solidFill>
                  <a:srgbClr val="FF0000"/>
                </a:solidFill>
              </a:rPr>
              <a:t>Doel van preventieve maatregelen is het wegnemen van besmettingsbronnen.</a:t>
            </a:r>
          </a:p>
          <a:p>
            <a:pPr marL="0" indent="0">
              <a:buNone/>
            </a:pPr>
            <a:r>
              <a:rPr lang="nl-NL" dirty="0"/>
              <a:t>9. Waarom is het verstandig om aan vruchtwisseling te doen</a:t>
            </a:r>
          </a:p>
          <a:p>
            <a:pPr marL="0" indent="0">
              <a:buNone/>
            </a:pPr>
            <a:r>
              <a:rPr lang="nl-NL" dirty="0">
                <a:solidFill>
                  <a:srgbClr val="FF0000"/>
                </a:solidFill>
              </a:rPr>
              <a:t>Door vruchtwisseling heb je geen besmetting uit het voorgaande gewas, herstelt de grond, en wordt aaltjesbesmetting weggenomen.</a:t>
            </a:r>
          </a:p>
        </p:txBody>
      </p:sp>
    </p:spTree>
    <p:extLst>
      <p:ext uri="{BB962C8B-B14F-4D97-AF65-F5344CB8AC3E}">
        <p14:creationId xmlns:p14="http://schemas.microsoft.com/office/powerpoint/2010/main" val="34493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F47CE-865A-4367-B099-8B8E6627266F}"/>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37F7ED9E-ABBF-4054-9EA4-48DEED821F36}"/>
              </a:ext>
            </a:extLst>
          </p:cNvPr>
          <p:cNvSpPr>
            <a:spLocks noGrp="1"/>
          </p:cNvSpPr>
          <p:nvPr>
            <p:ph idx="1"/>
          </p:nvPr>
        </p:nvSpPr>
        <p:spPr/>
        <p:txBody>
          <a:bodyPr>
            <a:normAutofit fontScale="92500"/>
          </a:bodyPr>
          <a:lstStyle/>
          <a:p>
            <a:pPr marL="0" indent="0">
              <a:buNone/>
            </a:pPr>
            <a:r>
              <a:rPr lang="nl-NL" dirty="0"/>
              <a:t>10. Waarom kiezen veel glastuinders ervoor om onderdoor water te geven, bijvoorbeeld met druppelsystemen in plaats van over het gewas heen?</a:t>
            </a:r>
          </a:p>
          <a:p>
            <a:pPr marL="0" indent="0">
              <a:buNone/>
            </a:pPr>
            <a:r>
              <a:rPr lang="nl-NL" dirty="0">
                <a:solidFill>
                  <a:srgbClr val="FF0000"/>
                </a:solidFill>
              </a:rPr>
              <a:t>Door druppelen heb je minder vrij vocht in de kas, droogt het gewas sneller op en is er minder kans op schimmels.</a:t>
            </a:r>
          </a:p>
          <a:p>
            <a:pPr marL="0" indent="0">
              <a:buNone/>
            </a:pPr>
            <a:r>
              <a:rPr lang="nl-NL" dirty="0"/>
              <a:t>11. Bij welke weersomstandigheden zal een beslissingsondersteunend systeem (BOS) adviseren een bespuiting tegen schimmels uit te voeren?</a:t>
            </a:r>
          </a:p>
          <a:p>
            <a:pPr marL="0" indent="0">
              <a:buNone/>
            </a:pPr>
            <a:r>
              <a:rPr lang="nl-NL" dirty="0">
                <a:solidFill>
                  <a:srgbClr val="FF0000"/>
                </a:solidFill>
              </a:rPr>
              <a:t>Een BOS-systeem zal adviseren op basis van de eigenschappen van de schimmel. Onderdelen van het advies zijn neerslag, temperatuur en relatieve luchtvochtigheid. </a:t>
            </a:r>
          </a:p>
          <a:p>
            <a:pPr marL="0" lvl="0" indent="0">
              <a:buNone/>
            </a:pPr>
            <a:r>
              <a:rPr lang="nl-NL" dirty="0">
                <a:solidFill>
                  <a:srgbClr val="77777B">
                    <a:lumMod val="75000"/>
                  </a:srgbClr>
                </a:solidFill>
              </a:rPr>
              <a:t>12. Waarom worden viruszieke of bacteriezieke planten verwijderd?</a:t>
            </a:r>
          </a:p>
          <a:p>
            <a:pPr marL="0" lvl="0" indent="0">
              <a:buNone/>
            </a:pPr>
            <a:r>
              <a:rPr lang="nl-NL" dirty="0">
                <a:solidFill>
                  <a:srgbClr val="FF0000"/>
                </a:solidFill>
              </a:rPr>
              <a:t>Wegnemen van bacterie- en viruszieke planten neemt de besmettingsbron weg. Tegen deze bronnen is geen andere oplossing beschikbaar.</a:t>
            </a:r>
          </a:p>
        </p:txBody>
      </p:sp>
    </p:spTree>
    <p:extLst>
      <p:ext uri="{BB962C8B-B14F-4D97-AF65-F5344CB8AC3E}">
        <p14:creationId xmlns:p14="http://schemas.microsoft.com/office/powerpoint/2010/main" val="244449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E1ECE-9A4B-4EDB-B048-A7859EEF7380}"/>
              </a:ext>
            </a:extLst>
          </p:cNvPr>
          <p:cNvSpPr>
            <a:spLocks noGrp="1"/>
          </p:cNvSpPr>
          <p:nvPr>
            <p:ph type="title"/>
          </p:nvPr>
        </p:nvSpPr>
        <p:spPr/>
        <p:txBody>
          <a:bodyPr/>
          <a:lstStyle/>
          <a:p>
            <a:r>
              <a:rPr lang="nl-NL" dirty="0"/>
              <a:t>Inleiding</a:t>
            </a:r>
          </a:p>
        </p:txBody>
      </p:sp>
      <p:sp>
        <p:nvSpPr>
          <p:cNvPr id="3" name="Tijdelijke aanduiding voor inhoud 2">
            <a:extLst>
              <a:ext uri="{FF2B5EF4-FFF2-40B4-BE49-F238E27FC236}">
                <a16:creationId xmlns:a16="http://schemas.microsoft.com/office/drawing/2014/main" id="{C935236B-FAFD-47D7-BD3E-65D13E9A340B}"/>
              </a:ext>
            </a:extLst>
          </p:cNvPr>
          <p:cNvSpPr>
            <a:spLocks noGrp="1"/>
          </p:cNvSpPr>
          <p:nvPr>
            <p:ph idx="1"/>
          </p:nvPr>
        </p:nvSpPr>
        <p:spPr/>
        <p:txBody>
          <a:bodyPr>
            <a:normAutofit/>
          </a:bodyPr>
          <a:lstStyle/>
          <a:p>
            <a:pPr marL="0" indent="0">
              <a:buNone/>
            </a:pPr>
            <a:r>
              <a:rPr lang="nl-NL" dirty="0"/>
              <a:t>Het examen voor het vakbekwaamheidsbewijs uitvoeren gewasbescherming bestaat uit drie onderdelen</a:t>
            </a:r>
          </a:p>
          <a:p>
            <a:pPr lvl="1"/>
            <a:r>
              <a:rPr lang="nl-NL" dirty="0"/>
              <a:t>Herkennen van onkruiden, ziekten, plagen, nuttige insecten en abiotische factoren</a:t>
            </a:r>
          </a:p>
          <a:p>
            <a:pPr lvl="1"/>
            <a:r>
              <a:rPr lang="nl-NL" dirty="0"/>
              <a:t>Theorie algemene gewasbescherming</a:t>
            </a:r>
          </a:p>
          <a:p>
            <a:pPr lvl="1"/>
            <a:r>
              <a:rPr lang="nl-NL" dirty="0"/>
              <a:t>Praktijktoets uitvoeren gewasbescherming</a:t>
            </a:r>
          </a:p>
          <a:p>
            <a:pPr lvl="1"/>
            <a:endParaRPr lang="nl-NL" dirty="0"/>
          </a:p>
          <a:p>
            <a:pPr marL="0" indent="0">
              <a:buNone/>
            </a:pPr>
            <a:r>
              <a:rPr lang="nl-NL" dirty="0"/>
              <a:t>Alle drie de onderdelen moeten voldoende worden afgesloten (minimaal 5,5)</a:t>
            </a:r>
          </a:p>
          <a:p>
            <a:pPr marL="0" indent="0">
              <a:buNone/>
            </a:pPr>
            <a:endParaRPr lang="nl-NL" dirty="0"/>
          </a:p>
          <a:p>
            <a:pPr marL="0" indent="0">
              <a:buNone/>
            </a:pPr>
            <a:r>
              <a:rPr lang="nl-NL" dirty="0"/>
              <a:t>Er wordt gewerkt volgens de stappen van IPM (geïntegreerde gewasbescherming)</a:t>
            </a:r>
          </a:p>
          <a:p>
            <a:pPr marL="0" indent="0">
              <a:buNone/>
            </a:pPr>
            <a:endParaRPr lang="nl-NL" dirty="0"/>
          </a:p>
        </p:txBody>
      </p:sp>
    </p:spTree>
    <p:extLst>
      <p:ext uri="{BB962C8B-B14F-4D97-AF65-F5344CB8AC3E}">
        <p14:creationId xmlns:p14="http://schemas.microsoft.com/office/powerpoint/2010/main" val="3219575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DF20C-E345-415D-BFB6-52FB6C5AB8EC}"/>
              </a:ext>
            </a:extLst>
          </p:cNvPr>
          <p:cNvSpPr>
            <a:spLocks noGrp="1"/>
          </p:cNvSpPr>
          <p:nvPr>
            <p:ph type="title"/>
          </p:nvPr>
        </p:nvSpPr>
        <p:spPr>
          <a:xfrm>
            <a:off x="381000" y="174625"/>
            <a:ext cx="11442700" cy="1325563"/>
          </a:xfrm>
        </p:spPr>
        <p:txBody>
          <a:bodyPr anchor="ctr">
            <a:normAutofit/>
          </a:bodyPr>
          <a:lstStyle/>
          <a:p>
            <a:r>
              <a:rPr lang="nl-NL" dirty="0"/>
              <a:t>Beeldenbank gewasbescherming</a:t>
            </a:r>
          </a:p>
        </p:txBody>
      </p:sp>
      <p:sp>
        <p:nvSpPr>
          <p:cNvPr id="3" name="Tijdelijke aanduiding voor inhoud 2">
            <a:extLst>
              <a:ext uri="{FF2B5EF4-FFF2-40B4-BE49-F238E27FC236}">
                <a16:creationId xmlns:a16="http://schemas.microsoft.com/office/drawing/2014/main" id="{D130F7DA-196F-4009-B8B9-13F406319E86}"/>
              </a:ext>
            </a:extLst>
          </p:cNvPr>
          <p:cNvSpPr>
            <a:spLocks noGrp="1"/>
          </p:cNvSpPr>
          <p:nvPr>
            <p:ph sz="half" idx="1"/>
          </p:nvPr>
        </p:nvSpPr>
        <p:spPr>
          <a:xfrm>
            <a:off x="381000" y="1825625"/>
            <a:ext cx="5638800" cy="4351338"/>
          </a:xfrm>
        </p:spPr>
        <p:txBody>
          <a:bodyPr>
            <a:normAutofit/>
          </a:bodyPr>
          <a:lstStyle/>
          <a:p>
            <a:pPr marL="0" indent="0">
              <a:buNone/>
            </a:pPr>
            <a:r>
              <a:rPr lang="nl-NL" dirty="0"/>
              <a:t>In de beeldenbank gewasbescherming staat per sector aangegeven welke onkruiden, ziekten, plagen, nuttige insecten en abiotische factoren je moet kennen. </a:t>
            </a:r>
          </a:p>
          <a:p>
            <a:pPr marL="0" indent="0">
              <a:buNone/>
            </a:pPr>
            <a:endParaRPr lang="nl-NL" dirty="0"/>
          </a:p>
          <a:p>
            <a:pPr marL="0" indent="0">
              <a:buNone/>
            </a:pPr>
            <a:r>
              <a:rPr lang="nl-NL" dirty="0"/>
              <a:t>Zie </a:t>
            </a:r>
            <a:r>
              <a:rPr lang="nl-NL" sz="2400" dirty="0">
                <a:hlinkClick r:id="rId2"/>
              </a:rPr>
              <a:t>www.beeldenbankgewasbescherming.nl</a:t>
            </a:r>
            <a:r>
              <a:rPr lang="nl-NL" sz="2400" dirty="0"/>
              <a:t> </a:t>
            </a:r>
          </a:p>
        </p:txBody>
      </p:sp>
      <p:pic>
        <p:nvPicPr>
          <p:cNvPr id="4" name="Tijdelijke aanduiding voor inhoud 3">
            <a:extLst>
              <a:ext uri="{FF2B5EF4-FFF2-40B4-BE49-F238E27FC236}">
                <a16:creationId xmlns:a16="http://schemas.microsoft.com/office/drawing/2014/main" id="{E26A9D53-DD19-4374-B102-16746F7A08E0}"/>
              </a:ext>
            </a:extLst>
          </p:cNvPr>
          <p:cNvPicPr>
            <a:picLocks noGrp="1" noChangeAspect="1"/>
          </p:cNvPicPr>
          <p:nvPr>
            <p:ph sz="half" idx="2"/>
          </p:nvPr>
        </p:nvPicPr>
        <p:blipFill>
          <a:blip r:embed="rId3"/>
          <a:stretch>
            <a:fillRect/>
          </a:stretch>
        </p:blipFill>
        <p:spPr>
          <a:xfrm>
            <a:off x="6172200" y="2463587"/>
            <a:ext cx="5651500" cy="3075414"/>
          </a:xfrm>
          <a:prstGeom prst="rect">
            <a:avLst/>
          </a:prstGeom>
        </p:spPr>
      </p:pic>
    </p:spTree>
    <p:extLst>
      <p:ext uri="{BB962C8B-B14F-4D97-AF65-F5344CB8AC3E}">
        <p14:creationId xmlns:p14="http://schemas.microsoft.com/office/powerpoint/2010/main" val="261490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4B37A37-8BCA-4DC8-8767-851B8885FBC6}"/>
              </a:ext>
            </a:extLst>
          </p:cNvPr>
          <p:cNvSpPr>
            <a:spLocks noGrp="1"/>
          </p:cNvSpPr>
          <p:nvPr>
            <p:ph type="title"/>
          </p:nvPr>
        </p:nvSpPr>
        <p:spPr>
          <a:xfrm>
            <a:off x="381000" y="174625"/>
            <a:ext cx="11442700" cy="1325563"/>
          </a:xfrm>
        </p:spPr>
        <p:txBody>
          <a:bodyPr/>
          <a:lstStyle/>
          <a:p>
            <a:r>
              <a:rPr lang="nl-NL" dirty="0"/>
              <a:t>Hoofdstuk</a:t>
            </a:r>
            <a:r>
              <a:rPr lang="en-US" dirty="0"/>
              <a:t> 1. </a:t>
            </a:r>
            <a:r>
              <a:rPr lang="en-US" dirty="0" err="1"/>
              <a:t>Preventie</a:t>
            </a:r>
            <a:r>
              <a:rPr lang="en-US" dirty="0"/>
              <a:t> en milieu</a:t>
            </a:r>
          </a:p>
        </p:txBody>
      </p:sp>
      <p:sp>
        <p:nvSpPr>
          <p:cNvPr id="11" name="Content Placeholder 2">
            <a:extLst>
              <a:ext uri="{FF2B5EF4-FFF2-40B4-BE49-F238E27FC236}">
                <a16:creationId xmlns:a16="http://schemas.microsoft.com/office/drawing/2014/main" id="{AF986928-54FF-42E4-86CD-4A9C85C1FD59}"/>
              </a:ext>
            </a:extLst>
          </p:cNvPr>
          <p:cNvSpPr>
            <a:spLocks noGrp="1"/>
          </p:cNvSpPr>
          <p:nvPr>
            <p:ph idx="1"/>
          </p:nvPr>
        </p:nvSpPr>
        <p:spPr>
          <a:xfrm>
            <a:off x="381000" y="1500188"/>
            <a:ext cx="11442700" cy="4676775"/>
          </a:xfrm>
        </p:spPr>
        <p:txBody>
          <a:bodyPr/>
          <a:lstStyle/>
          <a:p>
            <a:r>
              <a:rPr lang="en-US" dirty="0" err="1"/>
              <a:t>Gewasbescherming</a:t>
            </a:r>
            <a:r>
              <a:rPr lang="en-US" dirty="0"/>
              <a:t> en het milieu</a:t>
            </a:r>
          </a:p>
          <a:p>
            <a:pPr lvl="1"/>
            <a:r>
              <a:rPr lang="en-US" dirty="0" err="1"/>
              <a:t>Emissie</a:t>
            </a:r>
            <a:endParaRPr lang="en-US" dirty="0"/>
          </a:p>
          <a:p>
            <a:pPr lvl="1"/>
            <a:r>
              <a:rPr lang="en-US" dirty="0"/>
              <a:t>Drift</a:t>
            </a:r>
          </a:p>
          <a:p>
            <a:pPr lvl="1"/>
            <a:r>
              <a:rPr lang="en-US" dirty="0" err="1"/>
              <a:t>Uitspoeling</a:t>
            </a:r>
            <a:endParaRPr lang="en-US" dirty="0"/>
          </a:p>
          <a:p>
            <a:pPr lvl="1"/>
            <a:r>
              <a:rPr lang="en-US" dirty="0" err="1"/>
              <a:t>Verdamping</a:t>
            </a:r>
            <a:endParaRPr lang="en-US" dirty="0"/>
          </a:p>
          <a:p>
            <a:pPr lvl="1"/>
            <a:r>
              <a:rPr lang="en-US" dirty="0" err="1"/>
              <a:t>Afspoeling</a:t>
            </a:r>
            <a:endParaRPr lang="en-US" dirty="0"/>
          </a:p>
          <a:p>
            <a:pPr lvl="1"/>
            <a:r>
              <a:rPr lang="en-US" dirty="0" err="1"/>
              <a:t>Spuiwater</a:t>
            </a:r>
            <a:endParaRPr lang="en-US" dirty="0"/>
          </a:p>
          <a:p>
            <a:pPr lvl="1"/>
            <a:r>
              <a:rPr lang="en-US" dirty="0" err="1"/>
              <a:t>Restvloeistof</a:t>
            </a:r>
            <a:r>
              <a:rPr lang="en-US" dirty="0"/>
              <a:t> </a:t>
            </a:r>
          </a:p>
          <a:p>
            <a:r>
              <a:rPr lang="en-US" dirty="0" err="1"/>
              <a:t>Geïntegreerde</a:t>
            </a:r>
            <a:r>
              <a:rPr lang="en-US" dirty="0"/>
              <a:t> </a:t>
            </a:r>
            <a:r>
              <a:rPr lang="en-US" dirty="0" err="1"/>
              <a:t>gewasbescherming</a:t>
            </a:r>
            <a:endParaRPr lang="en-US" dirty="0"/>
          </a:p>
          <a:p>
            <a:pPr lvl="1"/>
            <a:r>
              <a:rPr lang="en-US" dirty="0" err="1"/>
              <a:t>Stap</a:t>
            </a:r>
            <a:r>
              <a:rPr lang="en-US" dirty="0"/>
              <a:t> 1 t/m 7</a:t>
            </a:r>
          </a:p>
        </p:txBody>
      </p:sp>
    </p:spTree>
    <p:extLst>
      <p:ext uri="{BB962C8B-B14F-4D97-AF65-F5344CB8AC3E}">
        <p14:creationId xmlns:p14="http://schemas.microsoft.com/office/powerpoint/2010/main" val="1997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E62E68A-7444-46DB-B1E5-9975AA483CD6}"/>
              </a:ext>
            </a:extLst>
          </p:cNvPr>
          <p:cNvSpPr>
            <a:spLocks noGrp="1"/>
          </p:cNvSpPr>
          <p:nvPr>
            <p:ph type="title"/>
          </p:nvPr>
        </p:nvSpPr>
        <p:spPr>
          <a:xfrm>
            <a:off x="381000" y="174625"/>
            <a:ext cx="11442700" cy="1325563"/>
          </a:xfrm>
        </p:spPr>
        <p:txBody>
          <a:bodyPr anchor="ctr">
            <a:normAutofit/>
          </a:bodyPr>
          <a:lstStyle/>
          <a:p>
            <a:r>
              <a:rPr lang="en-US" dirty="0" err="1"/>
              <a:t>Emissie</a:t>
            </a:r>
            <a:endParaRPr lang="en-US" dirty="0"/>
          </a:p>
        </p:txBody>
      </p:sp>
      <p:sp>
        <p:nvSpPr>
          <p:cNvPr id="11" name="Content Placeholder 2">
            <a:extLst>
              <a:ext uri="{FF2B5EF4-FFF2-40B4-BE49-F238E27FC236}">
                <a16:creationId xmlns:a16="http://schemas.microsoft.com/office/drawing/2014/main" id="{0F9FFDE4-0479-41C3-AEFC-A8E67CA53174}"/>
              </a:ext>
            </a:extLst>
          </p:cNvPr>
          <p:cNvSpPr>
            <a:spLocks noGrp="1"/>
          </p:cNvSpPr>
          <p:nvPr>
            <p:ph sz="half" idx="1"/>
          </p:nvPr>
        </p:nvSpPr>
        <p:spPr>
          <a:xfrm>
            <a:off x="381000" y="1825625"/>
            <a:ext cx="5638800" cy="4351338"/>
          </a:xfrm>
        </p:spPr>
        <p:txBody>
          <a:bodyPr>
            <a:normAutofit/>
          </a:bodyPr>
          <a:lstStyle/>
          <a:p>
            <a:pPr marL="0" indent="0">
              <a:buNone/>
            </a:pPr>
            <a:r>
              <a:rPr lang="en-US" dirty="0" err="1"/>
              <a:t>Emissie</a:t>
            </a:r>
            <a:r>
              <a:rPr lang="en-US" dirty="0"/>
              <a:t> is </a:t>
            </a:r>
            <a:r>
              <a:rPr lang="en-US" dirty="0" err="1"/>
              <a:t>weglekken</a:t>
            </a:r>
            <a:r>
              <a:rPr lang="en-US" dirty="0"/>
              <a:t> van </a:t>
            </a:r>
            <a:r>
              <a:rPr lang="en-US" dirty="0" err="1"/>
              <a:t>middelen</a:t>
            </a:r>
            <a:endParaRPr lang="en-US" dirty="0"/>
          </a:p>
          <a:p>
            <a:r>
              <a:rPr lang="en-US" dirty="0" err="1"/>
              <a:t>lucht</a:t>
            </a:r>
            <a:endParaRPr lang="en-US" dirty="0"/>
          </a:p>
          <a:p>
            <a:r>
              <a:rPr lang="en-US" dirty="0" err="1"/>
              <a:t>bodem</a:t>
            </a:r>
            <a:endParaRPr lang="en-US" dirty="0"/>
          </a:p>
          <a:p>
            <a:r>
              <a:rPr lang="en-US" dirty="0"/>
              <a:t>water</a:t>
            </a:r>
          </a:p>
          <a:p>
            <a:pPr marL="0" indent="0">
              <a:buNone/>
            </a:pPr>
            <a:endParaRPr lang="en-US" dirty="0"/>
          </a:p>
        </p:txBody>
      </p:sp>
      <p:pic>
        <p:nvPicPr>
          <p:cNvPr id="5" name="Tijdelijke aanduiding voor inhoud 4">
            <a:extLst>
              <a:ext uri="{FF2B5EF4-FFF2-40B4-BE49-F238E27FC236}">
                <a16:creationId xmlns:a16="http://schemas.microsoft.com/office/drawing/2014/main" id="{AC970822-C0B1-4DEF-9A79-9C68646D0E05}"/>
              </a:ext>
            </a:extLst>
          </p:cNvPr>
          <p:cNvPicPr>
            <a:picLocks noGrp="1" noChangeAspect="1"/>
          </p:cNvPicPr>
          <p:nvPr>
            <p:ph sz="half" idx="2"/>
          </p:nvPr>
        </p:nvPicPr>
        <p:blipFill>
          <a:blip r:embed="rId2"/>
          <a:stretch>
            <a:fillRect/>
          </a:stretch>
        </p:blipFill>
        <p:spPr>
          <a:xfrm>
            <a:off x="6172200" y="2266551"/>
            <a:ext cx="5651500" cy="3469486"/>
          </a:xfrm>
          <a:prstGeom prst="rect">
            <a:avLst/>
          </a:prstGeom>
        </p:spPr>
      </p:pic>
    </p:spTree>
    <p:extLst>
      <p:ext uri="{BB962C8B-B14F-4D97-AF65-F5344CB8AC3E}">
        <p14:creationId xmlns:p14="http://schemas.microsoft.com/office/powerpoint/2010/main" val="11915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59D55-7FEE-403D-8F3C-5C697E0E0866}"/>
              </a:ext>
            </a:extLst>
          </p:cNvPr>
          <p:cNvSpPr>
            <a:spLocks noGrp="1"/>
          </p:cNvSpPr>
          <p:nvPr>
            <p:ph type="title"/>
          </p:nvPr>
        </p:nvSpPr>
        <p:spPr>
          <a:xfrm>
            <a:off x="381000" y="174625"/>
            <a:ext cx="11442700" cy="1325563"/>
          </a:xfrm>
        </p:spPr>
        <p:txBody>
          <a:bodyPr anchor="ctr">
            <a:normAutofit/>
          </a:bodyPr>
          <a:lstStyle/>
          <a:p>
            <a:r>
              <a:rPr lang="nl-NL" dirty="0"/>
              <a:t>Drift</a:t>
            </a:r>
          </a:p>
        </p:txBody>
      </p:sp>
      <p:sp>
        <p:nvSpPr>
          <p:cNvPr id="3" name="Tijdelijke aanduiding voor inhoud 2">
            <a:extLst>
              <a:ext uri="{FF2B5EF4-FFF2-40B4-BE49-F238E27FC236}">
                <a16:creationId xmlns:a16="http://schemas.microsoft.com/office/drawing/2014/main" id="{3F29C0C4-D8D8-41F7-AF4A-85388222789F}"/>
              </a:ext>
            </a:extLst>
          </p:cNvPr>
          <p:cNvSpPr>
            <a:spLocks noGrp="1"/>
          </p:cNvSpPr>
          <p:nvPr>
            <p:ph sz="half" idx="1"/>
          </p:nvPr>
        </p:nvSpPr>
        <p:spPr>
          <a:xfrm>
            <a:off x="381000" y="1825625"/>
            <a:ext cx="5638800" cy="4351338"/>
          </a:xfrm>
        </p:spPr>
        <p:txBody>
          <a:bodyPr>
            <a:normAutofit/>
          </a:bodyPr>
          <a:lstStyle/>
          <a:p>
            <a:pPr marL="0" indent="0">
              <a:buNone/>
            </a:pPr>
            <a:r>
              <a:rPr lang="nl-NL" dirty="0"/>
              <a:t>Drift is het verwaaien van spuitvloeistof.  Dit hangt af van:</a:t>
            </a:r>
          </a:p>
          <a:p>
            <a:r>
              <a:rPr lang="nl-NL" dirty="0"/>
              <a:t>Druppelgrootte</a:t>
            </a:r>
          </a:p>
          <a:p>
            <a:r>
              <a:rPr lang="nl-NL" dirty="0"/>
              <a:t>Hoogte van de spuitboom</a:t>
            </a:r>
          </a:p>
          <a:p>
            <a:r>
              <a:rPr lang="nl-NL" dirty="0"/>
              <a:t>Afstand tussen doppen en gewas</a:t>
            </a:r>
          </a:p>
          <a:p>
            <a:r>
              <a:rPr lang="nl-NL" dirty="0"/>
              <a:t>Weer </a:t>
            </a:r>
          </a:p>
          <a:p>
            <a:r>
              <a:rPr lang="nl-NL" dirty="0"/>
              <a:t>Spuittechniek</a:t>
            </a:r>
          </a:p>
          <a:p>
            <a:r>
              <a:rPr lang="nl-NL" dirty="0"/>
              <a:t>Breedte van teeltvrije zone</a:t>
            </a:r>
          </a:p>
        </p:txBody>
      </p:sp>
      <p:pic>
        <p:nvPicPr>
          <p:cNvPr id="5" name="Tijdelijke aanduiding voor inhoud 4">
            <a:extLst>
              <a:ext uri="{FF2B5EF4-FFF2-40B4-BE49-F238E27FC236}">
                <a16:creationId xmlns:a16="http://schemas.microsoft.com/office/drawing/2014/main" id="{DE28FD9D-2222-4B3F-BA06-765CBF8D5251}"/>
              </a:ext>
            </a:extLst>
          </p:cNvPr>
          <p:cNvPicPr>
            <a:picLocks noGrp="1" noChangeAspect="1"/>
          </p:cNvPicPr>
          <p:nvPr>
            <p:ph sz="half" idx="2"/>
          </p:nvPr>
        </p:nvPicPr>
        <p:blipFill>
          <a:blip r:embed="rId2"/>
          <a:stretch>
            <a:fillRect/>
          </a:stretch>
        </p:blipFill>
        <p:spPr>
          <a:xfrm>
            <a:off x="6172200" y="2496582"/>
            <a:ext cx="5651500" cy="3009423"/>
          </a:xfrm>
          <a:prstGeom prst="rect">
            <a:avLst/>
          </a:prstGeom>
          <a:noFill/>
        </p:spPr>
      </p:pic>
    </p:spTree>
    <p:extLst>
      <p:ext uri="{BB962C8B-B14F-4D97-AF65-F5344CB8AC3E}">
        <p14:creationId xmlns:p14="http://schemas.microsoft.com/office/powerpoint/2010/main" val="266771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DCB09-1D60-4988-BA16-052F76FC70F7}"/>
              </a:ext>
            </a:extLst>
          </p:cNvPr>
          <p:cNvSpPr>
            <a:spLocks noGrp="1"/>
          </p:cNvSpPr>
          <p:nvPr>
            <p:ph type="title"/>
          </p:nvPr>
        </p:nvSpPr>
        <p:spPr>
          <a:xfrm>
            <a:off x="381000" y="174625"/>
            <a:ext cx="11442700" cy="1325563"/>
          </a:xfrm>
        </p:spPr>
        <p:txBody>
          <a:bodyPr anchor="ctr">
            <a:normAutofit/>
          </a:bodyPr>
          <a:lstStyle/>
          <a:p>
            <a:r>
              <a:rPr lang="nl-NL" dirty="0"/>
              <a:t>Uitspoeling</a:t>
            </a:r>
          </a:p>
        </p:txBody>
      </p:sp>
      <p:sp>
        <p:nvSpPr>
          <p:cNvPr id="3" name="Tijdelijke aanduiding voor inhoud 2">
            <a:extLst>
              <a:ext uri="{FF2B5EF4-FFF2-40B4-BE49-F238E27FC236}">
                <a16:creationId xmlns:a16="http://schemas.microsoft.com/office/drawing/2014/main" id="{719E7AC4-41B6-4736-8F26-ABFA71D067D6}"/>
              </a:ext>
            </a:extLst>
          </p:cNvPr>
          <p:cNvSpPr>
            <a:spLocks noGrp="1"/>
          </p:cNvSpPr>
          <p:nvPr>
            <p:ph idx="1"/>
          </p:nvPr>
        </p:nvSpPr>
        <p:spPr>
          <a:xfrm>
            <a:off x="381000" y="1500188"/>
            <a:ext cx="11442700" cy="4676775"/>
          </a:xfrm>
        </p:spPr>
        <p:txBody>
          <a:bodyPr>
            <a:normAutofit lnSpcReduction="10000"/>
          </a:bodyPr>
          <a:lstStyle/>
          <a:p>
            <a:pPr marL="0" indent="0">
              <a:buNone/>
            </a:pPr>
            <a:r>
              <a:rPr lang="nl-NL" dirty="0"/>
              <a:t>Middelen spoelen met regenwater naar het grondwater. Dit hangt af van</a:t>
            </a:r>
          </a:p>
          <a:p>
            <a:r>
              <a:rPr lang="nl-NL" dirty="0"/>
              <a:t>Oplosbaarheid</a:t>
            </a:r>
          </a:p>
          <a:p>
            <a:pPr marL="0" indent="0">
              <a:buNone/>
            </a:pPr>
            <a:r>
              <a:rPr lang="nl-NL" dirty="0"/>
              <a:t>Een goed oplosbaar middel zal snel uitspoelen</a:t>
            </a:r>
          </a:p>
          <a:p>
            <a:r>
              <a:rPr lang="nl-NL" dirty="0"/>
              <a:t>Afbraaksnelheid </a:t>
            </a:r>
          </a:p>
          <a:p>
            <a:pPr marL="0" indent="0">
              <a:buNone/>
            </a:pPr>
            <a:r>
              <a:rPr lang="nl-NL" dirty="0"/>
              <a:t>Een middel wat snel wordt afgebroken is weg voordat het in het grondwater terecht komt</a:t>
            </a:r>
          </a:p>
          <a:p>
            <a:r>
              <a:rPr lang="nl-NL" dirty="0"/>
              <a:t>Persistentie </a:t>
            </a:r>
          </a:p>
          <a:p>
            <a:pPr marL="0" indent="0">
              <a:buNone/>
            </a:pPr>
            <a:r>
              <a:rPr lang="nl-NL" dirty="0"/>
              <a:t>Een middel wat persistent is, wordt traag afgebroken en blijft lang in het milieu</a:t>
            </a:r>
          </a:p>
          <a:p>
            <a:pPr marL="0" indent="0">
              <a:buNone/>
            </a:pPr>
            <a:r>
              <a:rPr lang="nl-NL" dirty="0"/>
              <a:t>In waterwingebieden gelden speciale regels. Lees het etiket</a:t>
            </a:r>
          </a:p>
        </p:txBody>
      </p:sp>
    </p:spTree>
    <p:extLst>
      <p:ext uri="{BB962C8B-B14F-4D97-AF65-F5344CB8AC3E}">
        <p14:creationId xmlns:p14="http://schemas.microsoft.com/office/powerpoint/2010/main" val="220986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330C5-A4AD-4A49-B045-115DA945B251}"/>
              </a:ext>
            </a:extLst>
          </p:cNvPr>
          <p:cNvSpPr>
            <a:spLocks noGrp="1"/>
          </p:cNvSpPr>
          <p:nvPr>
            <p:ph type="title"/>
          </p:nvPr>
        </p:nvSpPr>
        <p:spPr/>
        <p:txBody>
          <a:bodyPr/>
          <a:lstStyle/>
          <a:p>
            <a:r>
              <a:rPr lang="nl-NL" dirty="0"/>
              <a:t>Verdamping</a:t>
            </a:r>
          </a:p>
        </p:txBody>
      </p:sp>
      <p:sp>
        <p:nvSpPr>
          <p:cNvPr id="3" name="Tijdelijke aanduiding voor inhoud 2">
            <a:extLst>
              <a:ext uri="{FF2B5EF4-FFF2-40B4-BE49-F238E27FC236}">
                <a16:creationId xmlns:a16="http://schemas.microsoft.com/office/drawing/2014/main" id="{47BDD6C9-8F71-4493-BB3B-8AF1681E2AA3}"/>
              </a:ext>
            </a:extLst>
          </p:cNvPr>
          <p:cNvSpPr>
            <a:spLocks noGrp="1"/>
          </p:cNvSpPr>
          <p:nvPr>
            <p:ph idx="1"/>
          </p:nvPr>
        </p:nvSpPr>
        <p:spPr/>
        <p:txBody>
          <a:bodyPr/>
          <a:lstStyle/>
          <a:p>
            <a:r>
              <a:rPr lang="nl-NL" dirty="0"/>
              <a:t>Fijne druppels</a:t>
            </a:r>
          </a:p>
          <a:p>
            <a:r>
              <a:rPr lang="nl-NL" dirty="0"/>
              <a:t>Hoge temperatuur</a:t>
            </a:r>
          </a:p>
          <a:p>
            <a:r>
              <a:rPr lang="nl-NL" dirty="0"/>
              <a:t>Luchten van de kas</a:t>
            </a:r>
          </a:p>
          <a:p>
            <a:r>
              <a:rPr lang="nl-NL" dirty="0"/>
              <a:t>Gebruik van </a:t>
            </a:r>
            <a:r>
              <a:rPr lang="nl-NL" dirty="0" err="1"/>
              <a:t>grondonsmettingsmiddelen</a:t>
            </a:r>
            <a:endParaRPr lang="nl-NL" dirty="0"/>
          </a:p>
        </p:txBody>
      </p:sp>
    </p:spTree>
    <p:extLst>
      <p:ext uri="{BB962C8B-B14F-4D97-AF65-F5344CB8AC3E}">
        <p14:creationId xmlns:p14="http://schemas.microsoft.com/office/powerpoint/2010/main" val="1341825024"/>
      </p:ext>
    </p:extLst>
  </p:cSld>
  <p:clrMapOvr>
    <a:masterClrMapping/>
  </p:clrMapOvr>
</p:sld>
</file>

<file path=ppt/theme/theme1.xml><?xml version="1.0" encoding="utf-8"?>
<a:theme xmlns:a="http://schemas.openxmlformats.org/drawingml/2006/main" name="Kantoorthema">
  <a:themeElements>
    <a:clrScheme name="Helix Learning 2016">
      <a:dk1>
        <a:srgbClr val="0093C9"/>
      </a:dk1>
      <a:lt1>
        <a:srgbClr val="FFFFFF"/>
      </a:lt1>
      <a:dk2>
        <a:srgbClr val="0093C9"/>
      </a:dk2>
      <a:lt2>
        <a:srgbClr val="FFFFFF"/>
      </a:lt2>
      <a:accent1>
        <a:srgbClr val="0093C9"/>
      </a:accent1>
      <a:accent2>
        <a:srgbClr val="77777B"/>
      </a:accent2>
      <a:accent3>
        <a:srgbClr val="17BB99"/>
      </a:accent3>
      <a:accent4>
        <a:srgbClr val="FFA200"/>
      </a:accent4>
      <a:accent5>
        <a:srgbClr val="A6A6A6"/>
      </a:accent5>
      <a:accent6>
        <a:srgbClr val="92D050"/>
      </a:accent6>
      <a:hlink>
        <a:srgbClr val="17BB99"/>
      </a:hlink>
      <a:folHlink>
        <a:srgbClr val="0093C9"/>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4B212D47-8ED2-48F3-BD8B-4C0F5EB9B218}" vid="{31FD5804-6765-42EC-877E-0FE753069BF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1091</Words>
  <Application>Microsoft Office PowerPoint</Application>
  <PresentationFormat>Breedbeeld</PresentationFormat>
  <Paragraphs>170</Paragraphs>
  <Slides>25</Slides>
  <Notes>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Arial</vt:lpstr>
      <vt:lpstr>Calibri</vt:lpstr>
      <vt:lpstr>Kantoorthema</vt:lpstr>
      <vt:lpstr>Uitvoeren gewasbescherming</vt:lpstr>
      <vt:lpstr>Digitale uitgave</vt:lpstr>
      <vt:lpstr>Inleiding</vt:lpstr>
      <vt:lpstr>Beeldenbank gewasbescherming</vt:lpstr>
      <vt:lpstr>Hoofdstuk 1. Preventie en milieu</vt:lpstr>
      <vt:lpstr>Emissie</vt:lpstr>
      <vt:lpstr>Drift</vt:lpstr>
      <vt:lpstr>Uitspoeling</vt:lpstr>
      <vt:lpstr>Verdamping</vt:lpstr>
      <vt:lpstr>Afspoeling</vt:lpstr>
      <vt:lpstr>Spuiwater </vt:lpstr>
      <vt:lpstr>Vragen</vt:lpstr>
      <vt:lpstr>Restvloeistof en biofilter</vt:lpstr>
      <vt:lpstr>Restvloeistof en verdamping</vt:lpstr>
      <vt:lpstr>Vragen</vt:lpstr>
      <vt:lpstr>Geïntegreerde gewasbescherming</vt:lpstr>
      <vt:lpstr>IPM</vt:lpstr>
      <vt:lpstr>IPM – stap 1: preventieve maatregelen</vt:lpstr>
      <vt:lpstr>IPM – stap 2: herkennen</vt:lpstr>
      <vt:lpstr>IPM – stap 3: schadedrempels en BOS</vt:lpstr>
      <vt:lpstr>IPM – stap 4: niet-chemisch</vt:lpstr>
      <vt:lpstr>IPM – stap 5 + 6: chemische gewasbescherming</vt:lpstr>
      <vt:lpstr>IPM – stap 7: anti-resistentie</vt:lpstr>
      <vt:lpstr>Vragen </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Uitvoeren gewasbescherming</dc:title>
  <dc:creator>Koos van Splunter</dc:creator>
  <cp:lastModifiedBy>Koos van Splunter</cp:lastModifiedBy>
  <cp:revision>10</cp:revision>
  <dcterms:created xsi:type="dcterms:W3CDTF">2020-03-24T09:59:14Z</dcterms:created>
  <dcterms:modified xsi:type="dcterms:W3CDTF">2020-03-24T12:59:01Z</dcterms:modified>
</cp:coreProperties>
</file>